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0" r:id="rId3"/>
    <p:sldId id="289" r:id="rId4"/>
    <p:sldId id="269" r:id="rId5"/>
    <p:sldId id="291" r:id="rId6"/>
    <p:sldId id="285" r:id="rId7"/>
    <p:sldId id="283" r:id="rId8"/>
    <p:sldId id="275" r:id="rId9"/>
    <p:sldId id="276" r:id="rId10"/>
    <p:sldId id="278" r:id="rId11"/>
    <p:sldId id="284" r:id="rId12"/>
    <p:sldId id="277" r:id="rId13"/>
    <p:sldId id="288" r:id="rId14"/>
    <p:sldId id="287" r:id="rId15"/>
    <p:sldId id="280" r:id="rId16"/>
    <p:sldId id="281" r:id="rId17"/>
    <p:sldId id="279" r:id="rId18"/>
    <p:sldId id="274" r:id="rId19"/>
    <p:sldId id="264" r:id="rId20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5CBCA7"/>
    <a:srgbClr val="522874"/>
    <a:srgbClr val="F2F2F2"/>
    <a:srgbClr val="000000"/>
    <a:srgbClr val="98CB54"/>
    <a:srgbClr val="FBC01A"/>
    <a:srgbClr val="25A8E0"/>
    <a:srgbClr val="7EB8D1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/>
    <p:restoredTop sz="94092" autoAdjust="0"/>
  </p:normalViewPr>
  <p:slideViewPr>
    <p:cSldViewPr snapToGrid="0" snapToObjects="1">
      <p:cViewPr>
        <p:scale>
          <a:sx n="89" d="100"/>
          <a:sy n="89" d="100"/>
        </p:scale>
        <p:origin x="-1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21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Pie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Pie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7C-4B33-8C2B-5FE5F5823DAB}"/>
              </c:ext>
            </c:extLst>
          </c:dPt>
          <c:dPt>
            <c:idx val="1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7C-4B33-8C2B-5FE5F5823DAB}"/>
              </c:ext>
            </c:extLst>
          </c:dPt>
          <c:dPt>
            <c:idx val="2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7C-4B33-8C2B-5FE5F5823DAB}"/>
              </c:ext>
            </c:extLst>
          </c:dPt>
          <c:dPt>
            <c:idx val="3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D7C-4B33-8C2B-5FE5F5823D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E6-48F2-B869-1EEBE67DC13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Psychological violence</c:v>
                </c:pt>
              </c:strCache>
            </c:strRef>
          </c:tx>
          <c:spPr>
            <a:solidFill>
              <a:srgbClr val="5B9BD5"/>
            </a:solidFill>
            <a:ln w="20756">
              <a:noFill/>
            </a:ln>
          </c:spPr>
          <c:invertIfNegative val="0"/>
          <c:dLbls>
            <c:dLbl>
              <c:idx val="3"/>
              <c:layout>
                <c:manualLayout>
                  <c:x val="-7.0589073864631202E-2"/>
                  <c:y val="5.060870889845336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Sheet1!$A$2:$A$15</c:f>
              <c:strCache>
                <c:ptCount val="14"/>
                <c:pt idx="0">
                  <c:v>Greece</c:v>
                </c:pt>
                <c:pt idx="1">
                  <c:v>Spain</c:v>
                </c:pt>
                <c:pt idx="2">
                  <c:v>Italy</c:v>
                </c:pt>
                <c:pt idx="3">
                  <c:v>Bulgaria</c:v>
                </c:pt>
                <c:pt idx="5">
                  <c:v>Greece</c:v>
                </c:pt>
                <c:pt idx="6">
                  <c:v>Spain</c:v>
                </c:pt>
                <c:pt idx="7">
                  <c:v>Italy</c:v>
                </c:pt>
                <c:pt idx="8">
                  <c:v>Bulgaria</c:v>
                </c:pt>
                <c:pt idx="10">
                  <c:v>Greece</c:v>
                </c:pt>
                <c:pt idx="11">
                  <c:v>Spain</c:v>
                </c:pt>
                <c:pt idx="12">
                  <c:v>Italy</c:v>
                </c:pt>
                <c:pt idx="13">
                  <c:v>Bulgaria</c:v>
                </c:pt>
              </c:strCache>
            </c:strRef>
          </c:cat>
          <c:val>
            <c:numRef>
              <c:f>Sheet1!$B$2:$B$15</c:f>
              <c:numCache>
                <c:formatCode>0%</c:formatCode>
                <c:ptCount val="14"/>
                <c:pt idx="0" formatCode="0.0%">
                  <c:v>0.82540000000000002</c:v>
                </c:pt>
                <c:pt idx="1">
                  <c:v>0.91</c:v>
                </c:pt>
                <c:pt idx="2" formatCode="0.0%">
                  <c:v>0.66669999999999996</c:v>
                </c:pt>
                <c:pt idx="3">
                  <c:v>0.52</c:v>
                </c:pt>
                <c:pt idx="4" formatCode="General">
                  <c:v>0</c:v>
                </c:pt>
                <c:pt idx="5" formatCode="0.0%">
                  <c:v>0.127</c:v>
                </c:pt>
                <c:pt idx="6">
                  <c:v>0.03</c:v>
                </c:pt>
                <c:pt idx="7" formatCode="0.0%">
                  <c:v>0.1515</c:v>
                </c:pt>
                <c:pt idx="8" formatCode="0.0%">
                  <c:v>0.17599999999999999</c:v>
                </c:pt>
                <c:pt idx="9" formatCode="General">
                  <c:v>0</c:v>
                </c:pt>
                <c:pt idx="10" formatCode="0.0%">
                  <c:v>0</c:v>
                </c:pt>
                <c:pt idx="11">
                  <c:v>0.01</c:v>
                </c:pt>
                <c:pt idx="12" formatCode="0.0%">
                  <c:v>1.52E-2</c:v>
                </c:pt>
                <c:pt idx="13" formatCode="0.0%">
                  <c:v>0.16800000000000001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Sexual harassment</c:v>
                </c:pt>
              </c:strCache>
            </c:strRef>
          </c:tx>
          <c:spPr>
            <a:solidFill>
              <a:srgbClr val="ED7D31"/>
            </a:solidFill>
            <a:ln w="20756">
              <a:noFill/>
            </a:ln>
          </c:spPr>
          <c:invertIfNegative val="0"/>
          <c:dLbls>
            <c:dLbl>
              <c:idx val="0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4.3806204521757786E-3"/>
                  <c:y val="2.57092241204143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Sheet1!$A$2:$A$15</c:f>
              <c:strCache>
                <c:ptCount val="14"/>
                <c:pt idx="0">
                  <c:v>Greece</c:v>
                </c:pt>
                <c:pt idx="1">
                  <c:v>Spain</c:v>
                </c:pt>
                <c:pt idx="2">
                  <c:v>Italy</c:v>
                </c:pt>
                <c:pt idx="3">
                  <c:v>Bulgaria</c:v>
                </c:pt>
                <c:pt idx="5">
                  <c:v>Greece</c:v>
                </c:pt>
                <c:pt idx="6">
                  <c:v>Spain</c:v>
                </c:pt>
                <c:pt idx="7">
                  <c:v>Italy</c:v>
                </c:pt>
                <c:pt idx="8">
                  <c:v>Bulgaria</c:v>
                </c:pt>
                <c:pt idx="10">
                  <c:v>Greece</c:v>
                </c:pt>
                <c:pt idx="11">
                  <c:v>Spain</c:v>
                </c:pt>
                <c:pt idx="12">
                  <c:v>Italy</c:v>
                </c:pt>
                <c:pt idx="13">
                  <c:v>Bulgaria</c:v>
                </c:pt>
              </c:strCache>
            </c:strRef>
          </c:cat>
          <c:val>
            <c:numRef>
              <c:f>Sheet1!$C$2:$C$15</c:f>
              <c:numCache>
                <c:formatCode>0%</c:formatCode>
                <c:ptCount val="14"/>
                <c:pt idx="0" formatCode="0.0%">
                  <c:v>0.1429</c:v>
                </c:pt>
                <c:pt idx="1">
                  <c:v>0.03</c:v>
                </c:pt>
                <c:pt idx="2" formatCode="0.0%">
                  <c:v>0.13639999999999999</c:v>
                </c:pt>
                <c:pt idx="3">
                  <c:v>0.12</c:v>
                </c:pt>
                <c:pt idx="4" formatCode="General">
                  <c:v>0</c:v>
                </c:pt>
                <c:pt idx="5" formatCode="0.0%">
                  <c:v>0.6825</c:v>
                </c:pt>
                <c:pt idx="6">
                  <c:v>0.84</c:v>
                </c:pt>
                <c:pt idx="7" formatCode="0.0%">
                  <c:v>0.56059999999999999</c:v>
                </c:pt>
                <c:pt idx="8" formatCode="0.0%">
                  <c:v>0.432</c:v>
                </c:pt>
                <c:pt idx="9" formatCode="General">
                  <c:v>0</c:v>
                </c:pt>
                <c:pt idx="10" formatCode="0.0%">
                  <c:v>8.7300000000000003E-2</c:v>
                </c:pt>
                <c:pt idx="11">
                  <c:v>0.06</c:v>
                </c:pt>
                <c:pt idx="12" formatCode="0.0%">
                  <c:v>7.5800000000000006E-2</c:v>
                </c:pt>
                <c:pt idx="13" formatCode="0.0%">
                  <c:v>0.24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Physical violence</c:v>
                </c:pt>
              </c:strCache>
            </c:strRef>
          </c:tx>
          <c:spPr>
            <a:solidFill>
              <a:srgbClr val="A5A5A5"/>
            </a:solidFill>
            <a:ln w="20756">
              <a:noFill/>
            </a:ln>
          </c:spPr>
          <c:invertIfNegative val="0"/>
          <c:dLbls>
            <c:dLbl>
              <c:idx val="1"/>
              <c:layout>
                <c:manualLayout>
                  <c:x val="1.2992304683125197E-2"/>
                  <c:y val="3.213678319406237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195603960520981E-2"/>
                  <c:y val="-2.5708464989780837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5648119667422238E-3"/>
                  <c:y val="1.60682650752589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Base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Sheet1!$A$2:$A$15</c:f>
              <c:strCache>
                <c:ptCount val="14"/>
                <c:pt idx="0">
                  <c:v>Greece</c:v>
                </c:pt>
                <c:pt idx="1">
                  <c:v>Spain</c:v>
                </c:pt>
                <c:pt idx="2">
                  <c:v>Italy</c:v>
                </c:pt>
                <c:pt idx="3">
                  <c:v>Bulgaria</c:v>
                </c:pt>
                <c:pt idx="5">
                  <c:v>Greece</c:v>
                </c:pt>
                <c:pt idx="6">
                  <c:v>Spain</c:v>
                </c:pt>
                <c:pt idx="7">
                  <c:v>Italy</c:v>
                </c:pt>
                <c:pt idx="8">
                  <c:v>Bulgaria</c:v>
                </c:pt>
                <c:pt idx="10">
                  <c:v>Greece</c:v>
                </c:pt>
                <c:pt idx="11">
                  <c:v>Spain</c:v>
                </c:pt>
                <c:pt idx="12">
                  <c:v>Italy</c:v>
                </c:pt>
                <c:pt idx="13">
                  <c:v>Bulgaria</c:v>
                </c:pt>
              </c:strCache>
            </c:strRef>
          </c:cat>
          <c:val>
            <c:numRef>
              <c:f>Sheet1!$D$2:$D$15</c:f>
              <c:numCache>
                <c:formatCode>0%</c:formatCode>
                <c:ptCount val="14"/>
                <c:pt idx="0" formatCode="0.0%">
                  <c:v>0</c:v>
                </c:pt>
                <c:pt idx="1">
                  <c:v>0.01</c:v>
                </c:pt>
                <c:pt idx="2" formatCode="0.0%">
                  <c:v>3.0300000000000001E-2</c:v>
                </c:pt>
                <c:pt idx="3">
                  <c:v>0.24</c:v>
                </c:pt>
                <c:pt idx="4" formatCode="General">
                  <c:v>0</c:v>
                </c:pt>
                <c:pt idx="5" formatCode="0.0%">
                  <c:v>8.7300000000000003E-2</c:v>
                </c:pt>
                <c:pt idx="6">
                  <c:v>7.0000000000000007E-2</c:v>
                </c:pt>
                <c:pt idx="7" formatCode="0.0%">
                  <c:v>6.0600000000000001E-2</c:v>
                </c:pt>
                <c:pt idx="8" formatCode="0.0%">
                  <c:v>0.192</c:v>
                </c:pt>
                <c:pt idx="9" formatCode="General">
                  <c:v>0</c:v>
                </c:pt>
                <c:pt idx="10" formatCode="0.0%">
                  <c:v>0.79369999999999996</c:v>
                </c:pt>
                <c:pt idx="11">
                  <c:v>0.85</c:v>
                </c:pt>
                <c:pt idx="12" formatCode="0.0%">
                  <c:v>0.68179999999999996</c:v>
                </c:pt>
                <c:pt idx="13" formatCode="0.0%">
                  <c:v>0.376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</c:v>
                </c:pt>
              </c:strCache>
            </c:strRef>
          </c:tx>
          <c:spPr>
            <a:solidFill>
              <a:srgbClr val="FFC000"/>
            </a:solidFill>
            <a:ln w="20756">
              <a:noFill/>
            </a:ln>
          </c:spPr>
          <c:invertIfNegative val="0"/>
          <c:cat>
            <c:strRef>
              <c:f>Sheet1!$A$2:$A$15</c:f>
              <c:strCache>
                <c:ptCount val="14"/>
                <c:pt idx="0">
                  <c:v>Greece</c:v>
                </c:pt>
                <c:pt idx="1">
                  <c:v>Spain</c:v>
                </c:pt>
                <c:pt idx="2">
                  <c:v>Italy</c:v>
                </c:pt>
                <c:pt idx="3">
                  <c:v>Bulgaria</c:v>
                </c:pt>
                <c:pt idx="5">
                  <c:v>Greece</c:v>
                </c:pt>
                <c:pt idx="6">
                  <c:v>Spain</c:v>
                </c:pt>
                <c:pt idx="7">
                  <c:v>Italy</c:v>
                </c:pt>
                <c:pt idx="8">
                  <c:v>Bulgaria</c:v>
                </c:pt>
                <c:pt idx="10">
                  <c:v>Greece</c:v>
                </c:pt>
                <c:pt idx="11">
                  <c:v>Spain</c:v>
                </c:pt>
                <c:pt idx="12">
                  <c:v>Italy</c:v>
                </c:pt>
                <c:pt idx="13">
                  <c:v>Bulgaria</c:v>
                </c:pt>
              </c:strCache>
            </c:strRef>
          </c:cat>
          <c:val>
            <c:numRef>
              <c:f>Sheet1!$E$2:$E$15</c:f>
              <c:numCache>
                <c:formatCode>0%</c:formatCode>
                <c:ptCount val="14"/>
                <c:pt idx="0" formatCode="0.0%">
                  <c:v>3.1699999999999999E-2</c:v>
                </c:pt>
                <c:pt idx="1">
                  <c:v>0.04</c:v>
                </c:pt>
                <c:pt idx="2" formatCode="0.0%">
                  <c:v>0.16669999999999999</c:v>
                </c:pt>
                <c:pt idx="3">
                  <c:v>0.12</c:v>
                </c:pt>
                <c:pt idx="4" formatCode="General">
                  <c:v>0</c:v>
                </c:pt>
                <c:pt idx="5" formatCode="0.0%">
                  <c:v>0.1032</c:v>
                </c:pt>
                <c:pt idx="6">
                  <c:v>0.06</c:v>
                </c:pt>
                <c:pt idx="7" formatCode="0.0%">
                  <c:v>0.2273</c:v>
                </c:pt>
                <c:pt idx="8" formatCode="0.0%">
                  <c:v>0.2</c:v>
                </c:pt>
                <c:pt idx="9" formatCode="General">
                  <c:v>0</c:v>
                </c:pt>
                <c:pt idx="10" formatCode="0.0%">
                  <c:v>0.11899999999999999</c:v>
                </c:pt>
                <c:pt idx="11">
                  <c:v>7.0000000000000007E-2</c:v>
                </c:pt>
                <c:pt idx="12" formatCode="0.0%">
                  <c:v>0.2273</c:v>
                </c:pt>
                <c:pt idx="13" formatCode="0.0%">
                  <c:v>0.216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82290688"/>
        <c:axId val="182309248"/>
      </c:barChart>
      <c:catAx>
        <c:axId val="182290688"/>
        <c:scaling>
          <c:orientation val="maxMin"/>
        </c:scaling>
        <c:delete val="0"/>
        <c:axPos val="l"/>
        <c:title>
          <c:tx>
            <c:rich>
              <a:bodyPr/>
              <a:lstStyle/>
              <a:p>
                <a:pPr>
                  <a:defRPr sz="817" b="1" i="0" u="none" strike="noStrike" baseline="0">
                    <a:solidFill>
                      <a:srgbClr val="333333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Rank  3                               Rank </a:t>
                </a:r>
                <a:r>
                  <a:rPr lang="en-US" dirty="0" smtClean="0"/>
                  <a:t>2</a:t>
                </a:r>
                <a:r>
                  <a:rPr lang="bg-BG" dirty="0" smtClean="0"/>
                  <a:t>             </a:t>
                </a:r>
                <a:r>
                  <a:rPr lang="en-US" dirty="0"/>
                  <a:t>	Rank 1</a:t>
                </a:r>
              </a:p>
            </c:rich>
          </c:tx>
          <c:layout>
            <c:manualLayout>
              <c:xMode val="edge"/>
              <c:yMode val="edge"/>
              <c:x val="1.0161276711196501E-2"/>
              <c:y val="8.2720946868700018E-2"/>
            </c:manualLayout>
          </c:layout>
          <c:overlay val="0"/>
          <c:spPr>
            <a:noFill/>
            <a:ln w="20756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778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3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309248"/>
        <c:crosses val="autoZero"/>
        <c:auto val="1"/>
        <c:lblAlgn val="ctr"/>
        <c:lblOffset val="100"/>
        <c:noMultiLvlLbl val="0"/>
      </c:catAx>
      <c:valAx>
        <c:axId val="182309248"/>
        <c:scaling>
          <c:orientation val="minMax"/>
        </c:scaling>
        <c:delete val="0"/>
        <c:axPos val="t"/>
        <c:majorGridlines>
          <c:spPr>
            <a:ln w="778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5189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en-US" sz="73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290688"/>
        <c:crosses val="autoZero"/>
        <c:crossBetween val="between"/>
      </c:valAx>
      <c:spPr>
        <a:noFill/>
        <a:ln w="20756">
          <a:noFill/>
        </a:ln>
      </c:spPr>
    </c:plotArea>
    <c:legend>
      <c:legendPos val="r"/>
      <c:layout>
        <c:manualLayout>
          <c:xMode val="edge"/>
          <c:yMode val="edge"/>
          <c:x val="0.78943218940716786"/>
          <c:y val="4.793834037342648E-2"/>
          <c:w val="0.19162784305560154"/>
          <c:h val="0.95206165962657352"/>
        </c:manualLayout>
      </c:layout>
      <c:overlay val="0"/>
      <c:spPr>
        <a:noFill/>
        <a:ln w="20756">
          <a:noFill/>
        </a:ln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7784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bg-BG" sz="1400" dirty="0" smtClean="0"/>
              <a:t>Според </a:t>
            </a:r>
            <a:r>
              <a:rPr lang="bg-BG" sz="1400" dirty="0"/>
              <a:t>вас кои форми на сексуален тормоз най-често се практикуват където работите? </a:t>
            </a:r>
          </a:p>
          <a:p>
            <a:pPr>
              <a:defRPr sz="1400"/>
            </a:pPr>
            <a:endParaRPr lang="en-US" sz="14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55988941443897844"/>
          <c:y val="7.001340896044142E-2"/>
          <c:w val="0.44011058556102145"/>
          <c:h val="0.91380587423851667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 ОТГОВОРИ'!$D$233:$D$249</c:f>
              <c:strCache>
                <c:ptCount val="17"/>
                <c:pt idx="0">
                  <c:v>Неподходящо докосване, прегръщане или целуване</c:v>
                </c:pt>
                <c:pt idx="1">
                  <c:v>Нежелани сексуални намеци, предложения</c:v>
                </c:pt>
                <c:pt idx="2">
                  <c:v>Обсъждане на сексуалния живот на колега</c:v>
                </c:pt>
                <c:pt idx="3">
                  <c:v>Сексуални предложения или шеги, които ви карат да се чувствате обидени</c:v>
                </c:pt>
                <c:pt idx="4">
                  <c:v>Неприлични имейли или анонимни писма</c:v>
                </c:pt>
                <c:pt idx="5">
                  <c:v>Показване на сексуални снимки, предложения за гледане на порнографски филми</c:v>
                </c:pt>
                <c:pt idx="6">
                  <c:v>Сексуални коментари за нечий външен вид, части от тялото, дрехи</c:v>
                </c:pt>
                <c:pt idx="7">
                  <c:v>Похотливи погледи, подсвирквания и обидни жестове</c:v>
                </c:pt>
                <c:pt idx="8">
                  <c:v>Разпространяване на сексуални слухове</c:v>
                </c:pt>
                <c:pt idx="9">
                  <c:v>Преследване, наблюдаване, заплахи</c:v>
                </c:pt>
                <c:pt idx="10">
                  <c:v>Обидни коментари за нечия сексуална ориентация и полова идентичност</c:v>
                </c:pt>
                <c:pt idx="11">
                  <c:v>Предложение за повишаване в йерархията/заплатата срещу сексуални услуги</c:v>
                </c:pt>
                <c:pt idx="12">
                  <c:v>Изкушение/принуда към проституция и сексуална експлоатация</c:v>
                </c:pt>
                <c:pt idx="13">
                  <c:v>Сексуално посегателство (изнасилване)</c:v>
                </c:pt>
                <c:pt idx="14">
                  <c:v>Всички изброени по-горе</c:v>
                </c:pt>
                <c:pt idx="15">
                  <c:v>Нито едно сред изброените по-горе</c:v>
                </c:pt>
                <c:pt idx="16">
                  <c:v>Не мога да отговоря/ не знам</c:v>
                </c:pt>
              </c:strCache>
            </c:strRef>
          </c:cat>
          <c:val>
            <c:numRef>
              <c:f>' ОТГОВОРИ'!$E$233:$E$249</c:f>
              <c:numCache>
                <c:formatCode>0.0%</c:formatCode>
                <c:ptCount val="17"/>
                <c:pt idx="0">
                  <c:v>0.224</c:v>
                </c:pt>
                <c:pt idx="1">
                  <c:v>0.27200000000000002</c:v>
                </c:pt>
                <c:pt idx="2">
                  <c:v>0.30399999999999999</c:v>
                </c:pt>
                <c:pt idx="3">
                  <c:v>0.192</c:v>
                </c:pt>
                <c:pt idx="4">
                  <c:v>5.6000000000000001E-2</c:v>
                </c:pt>
                <c:pt idx="5">
                  <c:v>1.6E-2</c:v>
                </c:pt>
                <c:pt idx="6">
                  <c:v>0.26400000000000001</c:v>
                </c:pt>
                <c:pt idx="7">
                  <c:v>0.13600000000000001</c:v>
                </c:pt>
                <c:pt idx="8">
                  <c:v>0.192</c:v>
                </c:pt>
                <c:pt idx="9">
                  <c:v>0.04</c:v>
                </c:pt>
                <c:pt idx="10">
                  <c:v>0.104</c:v>
                </c:pt>
                <c:pt idx="11">
                  <c:v>5.6000000000000001E-2</c:v>
                </c:pt>
                <c:pt idx="12">
                  <c:v>1.6E-2</c:v>
                </c:pt>
                <c:pt idx="13">
                  <c:v>2.4E-2</c:v>
                </c:pt>
                <c:pt idx="14">
                  <c:v>1.6E-2</c:v>
                </c:pt>
                <c:pt idx="15">
                  <c:v>0.29599999999999999</c:v>
                </c:pt>
                <c:pt idx="16">
                  <c:v>0.14399999999999999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6270848"/>
        <c:axId val="186275328"/>
      </c:barChart>
      <c:catAx>
        <c:axId val="186270848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86275328"/>
        <c:crosses val="autoZero"/>
        <c:auto val="1"/>
        <c:lblAlgn val="ctr"/>
        <c:lblOffset val="100"/>
        <c:noMultiLvlLbl val="0"/>
      </c:catAx>
      <c:valAx>
        <c:axId val="186275328"/>
        <c:scaling>
          <c:orientation val="minMax"/>
        </c:scaling>
        <c:delete val="1"/>
        <c:axPos val="t"/>
        <c:majorGridlines/>
        <c:numFmt formatCode="0.0%" sourceLinked="1"/>
        <c:majorTickMark val="none"/>
        <c:minorTickMark val="none"/>
        <c:tickLblPos val="nextTo"/>
        <c:crossAx val="186270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5. </a:t>
            </a:r>
            <a:r>
              <a:rPr lang="bg-BG" sz="1400"/>
              <a:t>Кои фактори провокират сексуалния тормоз? </a:t>
            </a:r>
            <a:endParaRPr lang="en-US" sz="14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53289186809419842"/>
          <c:y val="0.10087629336867923"/>
          <c:w val="0.46710813190580158"/>
          <c:h val="0.894730519105574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 ОТГОВОРИ'!$D$376:$D$385</c:f>
              <c:strCache>
                <c:ptCount val="10"/>
                <c:pt idx="0">
                  <c:v>Културни стереотипи на общността (такова поведение не е „изключение“)</c:v>
                </c:pt>
                <c:pt idx="1">
                  <c:v>Фамилна / семейна  история на извършителя</c:v>
                </c:pt>
                <c:pt idx="2">
                  <c:v>Липса на наказателно преследване и мерки за наказание на извършителите</c:v>
                </c:pt>
                <c:pt idx="3">
                  <c:v>Липса на реакция от страна на хората от обкръжението</c:v>
                </c:pt>
                <c:pt idx="4">
                  <c:v>Офис връзки – силна корпоративна йерархична структура и подчинение</c:v>
                </c:pt>
                <c:pt idx="5">
                  <c:v>Ниско ниво на равнопоставеност на жените и мъжете на работното място</c:v>
                </c:pt>
                <c:pt idx="6">
                  <c:v>Субординация в стила на управление (липса на канали за обратна връзка отдолу нагоре)</c:v>
                </c:pt>
                <c:pt idx="7">
                  <c:v>Липса на мерки за сигурност и контрол</c:v>
                </c:pt>
                <c:pt idx="8">
                  <c:v>Липса на конкретни политики и процедури на компанията в това направление</c:v>
                </c:pt>
                <c:pt idx="9">
                  <c:v>Не знам/ не мога да отговоря</c:v>
                </c:pt>
              </c:strCache>
            </c:strRef>
          </c:cat>
          <c:val>
            <c:numRef>
              <c:f>' ОТГОВОРИ'!$E$376:$E$385</c:f>
              <c:numCache>
                <c:formatCode>0.0%</c:formatCode>
                <c:ptCount val="10"/>
                <c:pt idx="0">
                  <c:v>0.33600000000000002</c:v>
                </c:pt>
                <c:pt idx="1">
                  <c:v>0.20799999999999999</c:v>
                </c:pt>
                <c:pt idx="2">
                  <c:v>0.36</c:v>
                </c:pt>
                <c:pt idx="3">
                  <c:v>0.40799999999999997</c:v>
                </c:pt>
                <c:pt idx="4">
                  <c:v>0.17599999999999999</c:v>
                </c:pt>
                <c:pt idx="5">
                  <c:v>0.13600000000000001</c:v>
                </c:pt>
                <c:pt idx="6">
                  <c:v>6.4000000000000001E-2</c:v>
                </c:pt>
                <c:pt idx="7">
                  <c:v>0.24</c:v>
                </c:pt>
                <c:pt idx="8">
                  <c:v>0.248</c:v>
                </c:pt>
                <c:pt idx="9">
                  <c:v>0.192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6127488"/>
        <c:axId val="149140224"/>
      </c:barChart>
      <c:catAx>
        <c:axId val="186127488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9140224"/>
        <c:crosses val="autoZero"/>
        <c:auto val="1"/>
        <c:lblAlgn val="ctr"/>
        <c:lblOffset val="100"/>
        <c:noMultiLvlLbl val="0"/>
      </c:catAx>
      <c:valAx>
        <c:axId val="149140224"/>
        <c:scaling>
          <c:orientation val="minMax"/>
        </c:scaling>
        <c:delete val="1"/>
        <c:axPos val="t"/>
        <c:majorGridlines/>
        <c:numFmt formatCode="0.0%" sourceLinked="1"/>
        <c:majorTickMark val="none"/>
        <c:minorTickMark val="none"/>
        <c:tickLblPos val="nextTo"/>
        <c:crossAx val="186127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>
          <a:latin typeface="+mn-l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ОТГОВОРИ!$J$193</c:f>
              <c:strCache>
                <c:ptCount val="1"/>
                <c:pt idx="0">
                  <c:v>мениджъри</c:v>
                </c:pt>
              </c:strCache>
            </c:strRef>
          </c:tx>
          <c:invertIfNegative val="0"/>
          <c:cat>
            <c:strRef>
              <c:f>ОТГОВОРИ!$I$194:$I$197</c:f>
              <c:strCache>
                <c:ptCount val="4"/>
                <c:pt idx="0">
                  <c:v>Напълно</c:v>
                </c:pt>
                <c:pt idx="1">
                  <c:v>До известна степен</c:v>
                </c:pt>
                <c:pt idx="2">
                  <c:v>По-скоро не</c:v>
                </c:pt>
                <c:pt idx="3">
                  <c:v>Не достатъчно</c:v>
                </c:pt>
              </c:strCache>
            </c:strRef>
          </c:cat>
          <c:val>
            <c:numRef>
              <c:f>ОТГОВОРИ!$J$194:$J$197</c:f>
              <c:numCache>
                <c:formatCode>0.0%</c:formatCode>
                <c:ptCount val="4"/>
                <c:pt idx="0">
                  <c:v>0.48</c:v>
                </c:pt>
                <c:pt idx="1">
                  <c:v>0.36</c:v>
                </c:pt>
                <c:pt idx="2">
                  <c:v>0.14000000000000001</c:v>
                </c:pt>
                <c:pt idx="3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ОТГОВОРИ!$K$193</c:f>
              <c:strCache>
                <c:ptCount val="1"/>
                <c:pt idx="0">
                  <c:v>работници</c:v>
                </c:pt>
              </c:strCache>
            </c:strRef>
          </c:tx>
          <c:invertIfNegative val="0"/>
          <c:cat>
            <c:strRef>
              <c:f>ОТГОВОРИ!$I$194:$I$197</c:f>
              <c:strCache>
                <c:ptCount val="4"/>
                <c:pt idx="0">
                  <c:v>Напълно</c:v>
                </c:pt>
                <c:pt idx="1">
                  <c:v>До известна степен</c:v>
                </c:pt>
                <c:pt idx="2">
                  <c:v>По-скоро не</c:v>
                </c:pt>
                <c:pt idx="3">
                  <c:v>Не достатъчно</c:v>
                </c:pt>
              </c:strCache>
            </c:strRef>
          </c:cat>
          <c:val>
            <c:numRef>
              <c:f>ОТГОВОРИ!$K$194:$K$197</c:f>
              <c:numCache>
                <c:formatCode>0.0%</c:formatCode>
                <c:ptCount val="4"/>
                <c:pt idx="0">
                  <c:v>0.26400000000000001</c:v>
                </c:pt>
                <c:pt idx="1">
                  <c:v>0.26400000000000001</c:v>
                </c:pt>
                <c:pt idx="2">
                  <c:v>0.36799999999999999</c:v>
                </c:pt>
                <c:pt idx="3">
                  <c:v>0.104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9095296"/>
        <c:axId val="189133952"/>
      </c:barChart>
      <c:catAx>
        <c:axId val="189095296"/>
        <c:scaling>
          <c:orientation val="minMax"/>
        </c:scaling>
        <c:delete val="0"/>
        <c:axPos val="b"/>
        <c:majorTickMark val="none"/>
        <c:minorTickMark val="none"/>
        <c:tickLblPos val="nextTo"/>
        <c:crossAx val="189133952"/>
        <c:crosses val="autoZero"/>
        <c:auto val="1"/>
        <c:lblAlgn val="ctr"/>
        <c:lblOffset val="100"/>
        <c:noMultiLvlLbl val="0"/>
      </c:catAx>
      <c:valAx>
        <c:axId val="18913395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890952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2360746573345"/>
          <c:y val="0"/>
          <c:w val="0.78768579274812867"/>
          <c:h val="0.1105274714912132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r>
              <a:rPr lang="en-US" sz="1600" b="1" i="0" u="none" strike="noStrike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sz="1600" b="1" i="0" u="none" strike="noStrike" baseline="0" dirty="0">
                <a:latin typeface="Arial" pitchFamily="34" charset="0"/>
                <a:cs typeface="Arial" pitchFamily="34" charset="0"/>
              </a:rPr>
              <a:t>Как се почувствахте след подобен инцидент?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0"/>
                  <c:y val="2.93586227430847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12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 ОТГОВОРИ'!$D$529:$D$542</c:f>
              <c:strCache>
                <c:ptCount val="14"/>
                <c:pt idx="0">
                  <c:v>Спокойно го обсъдих, мисля, че съм го преодолял/а</c:v>
                </c:pt>
                <c:pt idx="1">
                  <c:v>Избягвам да мисля и говоря за това</c:v>
                </c:pt>
                <c:pt idx="2">
                  <c:v>Връщайки се към инцидента от време на време, имам тревожни спомени</c:v>
                </c:pt>
                <c:pt idx="3">
                  <c:v>Страдам от главоболие, безсъние, тревожност и др.</c:v>
                </c:pt>
                <c:pt idx="4">
                  <c:v>Станах „прекалено чувствителен/на“, потиснат/а, предпазлив/а</c:v>
                </c:pt>
                <c:pt idx="5">
                  <c:v>Имам атаки на гняв и агресия</c:v>
                </c:pt>
                <c:pt idx="6">
                  <c:v>Трудно се концентрирам в процеса на работа</c:v>
                </c:pt>
                <c:pt idx="7">
                  <c:v>Работя под стрес и напрежение</c:v>
                </c:pt>
                <c:pt idx="8">
                  <c:v>Чувствам се безпомощен/на и виновен/на</c:v>
                </c:pt>
                <c:pt idx="9">
                  <c:v>Чувствам се засрамен/а и неразбиран/на от колегите</c:v>
                </c:pt>
                <c:pt idx="10">
                  <c:v>Напуснах работа</c:v>
                </c:pt>
                <c:pt idx="11">
                  <c:v>Приех го като нормално поведение</c:v>
                </c:pt>
                <c:pt idx="12">
                  <c:v>Не е имало такъв случай</c:v>
                </c:pt>
                <c:pt idx="13">
                  <c:v>Не искам да отговарям</c:v>
                </c:pt>
              </c:strCache>
            </c:strRef>
          </c:cat>
          <c:val>
            <c:numRef>
              <c:f>' ОТГОВОРИ'!$E$529:$E$542</c:f>
              <c:numCache>
                <c:formatCode>0.00%</c:formatCode>
                <c:ptCount val="14"/>
                <c:pt idx="0">
                  <c:v>0.28125</c:v>
                </c:pt>
                <c:pt idx="1">
                  <c:v>0.1875</c:v>
                </c:pt>
                <c:pt idx="2">
                  <c:v>0.1875</c:v>
                </c:pt>
                <c:pt idx="3">
                  <c:v>0</c:v>
                </c:pt>
                <c:pt idx="4">
                  <c:v>6.25E-2</c:v>
                </c:pt>
                <c:pt idx="5">
                  <c:v>0</c:v>
                </c:pt>
                <c:pt idx="6">
                  <c:v>0</c:v>
                </c:pt>
                <c:pt idx="7">
                  <c:v>0.21875</c:v>
                </c:pt>
                <c:pt idx="8">
                  <c:v>6.25E-2</c:v>
                </c:pt>
                <c:pt idx="9">
                  <c:v>3.125E-2</c:v>
                </c:pt>
                <c:pt idx="10">
                  <c:v>0.21875</c:v>
                </c:pt>
                <c:pt idx="11">
                  <c:v>3.125E-2</c:v>
                </c:pt>
                <c:pt idx="12">
                  <c:v>0</c:v>
                </c:pt>
                <c:pt idx="13">
                  <c:v>6.25E-2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9170432"/>
        <c:axId val="189256832"/>
      </c:barChart>
      <c:catAx>
        <c:axId val="189170432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189256832"/>
        <c:crosses val="autoZero"/>
        <c:auto val="1"/>
        <c:lblAlgn val="ctr"/>
        <c:lblOffset val="100"/>
        <c:noMultiLvlLbl val="0"/>
      </c:catAx>
      <c:valAx>
        <c:axId val="189256832"/>
        <c:scaling>
          <c:orientation val="minMax"/>
        </c:scaling>
        <c:delete val="1"/>
        <c:axPos val="t"/>
        <c:majorGridlines/>
        <c:numFmt formatCode="0.00%" sourceLinked="1"/>
        <c:majorTickMark val="none"/>
        <c:minorTickMark val="none"/>
        <c:tickLblPos val="nextTo"/>
        <c:crossAx val="189170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bg-BG" sz="1800" b="1">
                <a:effectLst/>
              </a:rPr>
              <a:t>Според вас, кои фактори влияят върху начина на реакция на жертвата? </a:t>
            </a:r>
            <a:r>
              <a:rPr lang="bg-BG" sz="1800">
                <a:effectLst/>
              </a:rPr>
              <a:t>(повече от един отговор)</a:t>
            </a:r>
            <a:endParaRPr lang="en-US" sz="1800">
              <a:effectLst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46400845727617379"/>
          <c:y val="0.19377051773744453"/>
          <c:w val="0.50294753086419752"/>
          <c:h val="0.75852691648758874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 ОТГОВОРИ'!$D$673:$D$681</c:f>
              <c:strCache>
                <c:ptCount val="9"/>
                <c:pt idx="0">
                  <c:v>Страх за загуба на работната позиция</c:v>
                </c:pt>
                <c:pt idx="1">
                  <c:v>Сексуалният тормоз не се възприема като проблем</c:v>
                </c:pt>
                <c:pt idx="2">
                  <c:v>Очаквано увеличение на заплатата и други предимства</c:v>
                </c:pt>
                <c:pt idx="3">
                  <c:v>Чувство за срам/неразбиране от колегите</c:v>
                </c:pt>
                <c:pt idx="4">
                  <c:v>Чувството за вина, че си станал жертва</c:v>
                </c:pt>
                <c:pt idx="5">
                  <c:v>Липса на познания за процедурите за защита</c:v>
                </c:pt>
                <c:pt idx="6">
                  <c:v>Липса на ефективни процедури за защита</c:v>
                </c:pt>
                <c:pt idx="7">
                  <c:v>Страх от отмъщение</c:v>
                </c:pt>
                <c:pt idx="8">
                  <c:v>Не знам</c:v>
                </c:pt>
              </c:strCache>
            </c:strRef>
          </c:cat>
          <c:val>
            <c:numRef>
              <c:f>' ОТГОВОРИ'!$E$673:$E$681</c:f>
              <c:numCache>
                <c:formatCode>0.0%</c:formatCode>
                <c:ptCount val="9"/>
                <c:pt idx="0">
                  <c:v>0.6</c:v>
                </c:pt>
                <c:pt idx="1">
                  <c:v>0.25600000000000001</c:v>
                </c:pt>
                <c:pt idx="2">
                  <c:v>0.16800000000000001</c:v>
                </c:pt>
                <c:pt idx="3">
                  <c:v>0.33600000000000002</c:v>
                </c:pt>
                <c:pt idx="4">
                  <c:v>0.216</c:v>
                </c:pt>
                <c:pt idx="5">
                  <c:v>0.28799999999999998</c:v>
                </c:pt>
                <c:pt idx="6">
                  <c:v>0.28799999999999998</c:v>
                </c:pt>
                <c:pt idx="7">
                  <c:v>0.216</c:v>
                </c:pt>
                <c:pt idx="8">
                  <c:v>0.152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9310080"/>
        <c:axId val="189396864"/>
      </c:barChart>
      <c:catAx>
        <c:axId val="189310080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9396864"/>
        <c:crosses val="autoZero"/>
        <c:auto val="1"/>
        <c:lblAlgn val="ctr"/>
        <c:lblOffset val="100"/>
        <c:noMultiLvlLbl val="0"/>
      </c:catAx>
      <c:valAx>
        <c:axId val="189396864"/>
        <c:scaling>
          <c:orientation val="minMax"/>
        </c:scaling>
        <c:delete val="0"/>
        <c:axPos val="t"/>
        <c:majorGridlines/>
        <c:numFmt formatCode="0.0%" sourceLinked="1"/>
        <c:majorTickMark val="none"/>
        <c:minorTickMark val="none"/>
        <c:tickLblPos val="nextTo"/>
        <c:crossAx val="189310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bg-BG" sz="1400" dirty="0" smtClean="0"/>
              <a:t> </a:t>
            </a:r>
            <a:r>
              <a:rPr lang="bg-BG" sz="1400" dirty="0"/>
              <a:t>Какви биха били последиците за жертвата на сексуален тормоз, която се опълчи на този тип поведение във вашата фирма/предприятие? (повече от един отговори)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7"/>
            <c:invertIfNegative val="0"/>
            <c:bubble3D val="0"/>
            <c:spPr>
              <a:solidFill>
                <a:schemeClr val="accent1"/>
              </a:solidFill>
            </c:spPr>
          </c:dPt>
          <c:cat>
            <c:strRef>
              <c:f>' ОТГОВОРИ'!$D$741:$D$749</c:f>
              <c:strCache>
                <c:ptCount val="9"/>
                <c:pt idx="0">
                  <c:v>Психологическо насилие</c:v>
                </c:pt>
                <c:pt idx="1">
                  <c:v>Лишаване от повишаване в кариерата</c:v>
                </c:pt>
                <c:pt idx="2">
                  <c:v>Поставяне на по-сложни/трудни задачи</c:v>
                </c:pt>
                <c:pt idx="3">
                  <c:v>Предлагане на друга нежелана длъжност</c:v>
                </c:pt>
                <c:pt idx="4">
                  <c:v>Създаване на враждебна среда</c:v>
                </c:pt>
                <c:pt idx="5">
                  <c:v>Риск от предстоящо уволнение</c:v>
                </c:pt>
                <c:pt idx="6">
                  <c:v>Не вярвам, че ще има някакви последствия</c:v>
                </c:pt>
                <c:pt idx="7">
                  <c:v>Не знам</c:v>
                </c:pt>
                <c:pt idx="8">
                  <c:v>Не искам да отговарям</c:v>
                </c:pt>
              </c:strCache>
            </c:strRef>
          </c:cat>
          <c:val>
            <c:numRef>
              <c:f>' ОТГОВОРИ'!$E$741:$E$749</c:f>
              <c:numCache>
                <c:formatCode>0.0%</c:formatCode>
                <c:ptCount val="9"/>
                <c:pt idx="0">
                  <c:v>0.32</c:v>
                </c:pt>
                <c:pt idx="1">
                  <c:v>0.2</c:v>
                </c:pt>
                <c:pt idx="2">
                  <c:v>0.16800000000000001</c:v>
                </c:pt>
                <c:pt idx="3">
                  <c:v>0.12</c:v>
                </c:pt>
                <c:pt idx="4">
                  <c:v>0.28799999999999998</c:v>
                </c:pt>
                <c:pt idx="5">
                  <c:v>0.23200000000000001</c:v>
                </c:pt>
                <c:pt idx="6">
                  <c:v>9.6000000000000002E-2</c:v>
                </c:pt>
                <c:pt idx="7">
                  <c:v>0.34399999999999997</c:v>
                </c:pt>
                <c:pt idx="8">
                  <c:v>1.6E-2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2455040"/>
        <c:axId val="192456576"/>
      </c:barChart>
      <c:catAx>
        <c:axId val="192455040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2456576"/>
        <c:crosses val="autoZero"/>
        <c:auto val="1"/>
        <c:lblAlgn val="ctr"/>
        <c:lblOffset val="100"/>
        <c:noMultiLvlLbl val="0"/>
      </c:catAx>
      <c:valAx>
        <c:axId val="192456576"/>
        <c:scaling>
          <c:orientation val="minMax"/>
        </c:scaling>
        <c:delete val="0"/>
        <c:axPos val="t"/>
        <c:majorGridlines/>
        <c:numFmt formatCode="0.0%" sourceLinked="1"/>
        <c:majorTickMark val="none"/>
        <c:minorTickMark val="none"/>
        <c:tickLblPos val="nextTo"/>
        <c:crossAx val="192455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bg-BG" sz="1400" dirty="0" smtClean="0"/>
              <a:t>При </a:t>
            </a:r>
            <a:r>
              <a:rPr lang="bg-BG" sz="1400" dirty="0"/>
              <a:t>случай на сексуален тормоз във вашата фирма/предприятие знаете ли чрез кои процедури жертвата може да потърси защита? по форма на собственост</a:t>
            </a:r>
            <a:endParaRPr lang="en-US" sz="14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3661969412205617E-4"/>
          <c:y val="0.15973980606567845"/>
          <c:w val="0.96773333367209102"/>
          <c:h val="0.762949843591263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 ОТГОВОРИ'!$G$770</c:f>
              <c:strCache>
                <c:ptCount val="1"/>
                <c:pt idx="0">
                  <c:v>Публична</c:v>
                </c:pt>
              </c:strCache>
            </c:strRef>
          </c:tx>
          <c:invertIfNegative val="0"/>
          <c:cat>
            <c:strRef>
              <c:f>' ОТГОВОРИ'!$H$769:$J$769</c:f>
              <c:strCache>
                <c:ptCount val="3"/>
                <c:pt idx="0">
                  <c:v>Да</c:v>
                </c:pt>
                <c:pt idx="1">
                  <c:v>Не</c:v>
                </c:pt>
                <c:pt idx="2">
                  <c:v>Не съм сигурен/на</c:v>
                </c:pt>
              </c:strCache>
            </c:strRef>
          </c:cat>
          <c:val>
            <c:numRef>
              <c:f>' ОТГОВОРИ'!$H$770:$J$770</c:f>
              <c:numCache>
                <c:formatCode>0.0%</c:formatCode>
                <c:ptCount val="3"/>
                <c:pt idx="0">
                  <c:v>0.28813559322033899</c:v>
                </c:pt>
                <c:pt idx="1">
                  <c:v>0.33898305084745761</c:v>
                </c:pt>
                <c:pt idx="2">
                  <c:v>0.3728813559322034</c:v>
                </c:pt>
              </c:numCache>
            </c:numRef>
          </c:val>
        </c:ser>
        <c:ser>
          <c:idx val="1"/>
          <c:order val="1"/>
          <c:tx>
            <c:strRef>
              <c:f>' ОТГОВОРИ'!$G$771</c:f>
              <c:strCache>
                <c:ptCount val="1"/>
                <c:pt idx="0">
                  <c:v>Смесена</c:v>
                </c:pt>
              </c:strCache>
            </c:strRef>
          </c:tx>
          <c:invertIfNegative val="0"/>
          <c:cat>
            <c:strRef>
              <c:f>' ОТГОВОРИ'!$H$769:$J$769</c:f>
              <c:strCache>
                <c:ptCount val="3"/>
                <c:pt idx="0">
                  <c:v>Да</c:v>
                </c:pt>
                <c:pt idx="1">
                  <c:v>Не</c:v>
                </c:pt>
                <c:pt idx="2">
                  <c:v>Не съм сигурен/на</c:v>
                </c:pt>
              </c:strCache>
            </c:strRef>
          </c:cat>
          <c:val>
            <c:numRef>
              <c:f>' ОТГОВОРИ'!$H$771:$J$771</c:f>
              <c:numCache>
                <c:formatCode>0.0%</c:formatCode>
                <c:ptCount val="3"/>
                <c:pt idx="0">
                  <c:v>0.125</c:v>
                </c:pt>
                <c:pt idx="1">
                  <c:v>0.875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' ОТГОВОРИ'!$G$772</c:f>
              <c:strCache>
                <c:ptCount val="1"/>
                <c:pt idx="0">
                  <c:v>Частна</c:v>
                </c:pt>
              </c:strCache>
            </c:strRef>
          </c:tx>
          <c:invertIfNegative val="0"/>
          <c:cat>
            <c:strRef>
              <c:f>' ОТГОВОРИ'!$H$769:$J$769</c:f>
              <c:strCache>
                <c:ptCount val="3"/>
                <c:pt idx="0">
                  <c:v>Да</c:v>
                </c:pt>
                <c:pt idx="1">
                  <c:v>Не</c:v>
                </c:pt>
                <c:pt idx="2">
                  <c:v>Не съм сигурен/на</c:v>
                </c:pt>
              </c:strCache>
            </c:strRef>
          </c:cat>
          <c:val>
            <c:numRef>
              <c:f>' ОТГОВОРИ'!$H$772:$J$772</c:f>
              <c:numCache>
                <c:formatCode>0.0%</c:formatCode>
                <c:ptCount val="3"/>
                <c:pt idx="0">
                  <c:v>0.31034482758620691</c:v>
                </c:pt>
                <c:pt idx="1">
                  <c:v>0.2413793103448276</c:v>
                </c:pt>
                <c:pt idx="2">
                  <c:v>0.43103448275862066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2481536"/>
        <c:axId val="197156864"/>
      </c:barChart>
      <c:catAx>
        <c:axId val="192481536"/>
        <c:scaling>
          <c:orientation val="minMax"/>
        </c:scaling>
        <c:delete val="0"/>
        <c:axPos val="b"/>
        <c:majorTickMark val="none"/>
        <c:minorTickMark val="none"/>
        <c:tickLblPos val="nextTo"/>
        <c:crossAx val="197156864"/>
        <c:crosses val="autoZero"/>
        <c:auto val="1"/>
        <c:lblAlgn val="ctr"/>
        <c:lblOffset val="100"/>
        <c:noMultiLvlLbl val="0"/>
      </c:catAx>
      <c:valAx>
        <c:axId val="19715686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24815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0.22176058924047529"/>
          <c:w val="0.35518911080372717"/>
          <c:h val="6.9283193049144723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7" y="1"/>
            <a:ext cx="4301543" cy="341064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2BC2B9CA-B962-FA48-A39C-8C8ED4FA9363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7" y="6456612"/>
            <a:ext cx="4301543" cy="341063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6C9B47F8-11D6-4544-9F0C-CADF75B02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2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7" y="1"/>
            <a:ext cx="4301543" cy="341064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1C0C757C-49EE-4768-BD00-CCC323186A90}" type="datetimeFigureOut">
              <a:rPr lang="fr-FR" smtClean="0"/>
              <a:t>06/06/2022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4" y="3271380"/>
            <a:ext cx="7941310" cy="2676585"/>
          </a:xfrm>
          <a:prstGeom prst="rect">
            <a:avLst/>
          </a:prstGeom>
        </p:spPr>
        <p:txBody>
          <a:bodyPr vert="horz" lIns="95563" tIns="47781" rIns="95563" bIns="4778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7" y="6456612"/>
            <a:ext cx="4301543" cy="341063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8FE32EAE-2BD6-4C35-B307-9A1A73F13C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99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962665E-E357-4A1E-BA85-1B28CC55DB3A}"/>
              </a:ext>
            </a:extLst>
          </p:cNvPr>
          <p:cNvSpPr/>
          <p:nvPr userDrawn="1"/>
        </p:nvSpPr>
        <p:spPr>
          <a:xfrm>
            <a:off x="-44381" y="0"/>
            <a:ext cx="12236373" cy="5724144"/>
          </a:xfrm>
          <a:prstGeom prst="rect">
            <a:avLst/>
          </a:prstGeom>
          <a:solidFill>
            <a:srgbClr val="796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5" name="Conexão reta 14"/>
          <p:cNvCxnSpPr>
            <a:cxnSpLocks/>
          </p:cNvCxnSpPr>
          <p:nvPr userDrawn="1"/>
        </p:nvCxnSpPr>
        <p:spPr>
          <a:xfrm>
            <a:off x="3756095" y="5999034"/>
            <a:ext cx="0" cy="71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72663" y="2095014"/>
            <a:ext cx="4510817" cy="94218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3600" b="1" cap="all" spc="300" baseline="0">
                <a:solidFill>
                  <a:schemeClr val="bg1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PRESENTATION </a:t>
            </a:r>
          </a:p>
          <a:p>
            <a:pPr lvl="0"/>
            <a:r>
              <a:rPr lang="en-US" dirty="0"/>
              <a:t>TITLE HERE</a:t>
            </a:r>
            <a:endParaRPr lang="el-GR" dirty="0"/>
          </a:p>
          <a:p>
            <a:pPr lvl="0"/>
            <a:endParaRPr lang="el-GR" dirty="0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91FB336-F31B-4806-AF6F-46609C4EFE19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6027225"/>
            <a:ext cx="3130870" cy="6538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F4DB248-E900-4BDA-BD92-9EC7108AE056}"/>
              </a:ext>
            </a:extLst>
          </p:cNvPr>
          <p:cNvSpPr/>
          <p:nvPr userDrawn="1"/>
        </p:nvSpPr>
        <p:spPr>
          <a:xfrm>
            <a:off x="600236" y="3303576"/>
            <a:ext cx="750250" cy="46182"/>
          </a:xfrm>
          <a:prstGeom prst="rect">
            <a:avLst/>
          </a:prstGeom>
          <a:solidFill>
            <a:srgbClr val="5C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2D00FD9-F73F-498D-9D4C-FC0ADE8F567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5" y="342900"/>
            <a:ext cx="2809875" cy="9474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85EAB63-2FDD-48BC-A560-6C8DC54A3C19}"/>
              </a:ext>
            </a:extLst>
          </p:cNvPr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3745" r="21302" b="15139"/>
          <a:stretch/>
        </p:blipFill>
        <p:spPr bwMode="auto">
          <a:xfrm>
            <a:off x="10794121" y="5740964"/>
            <a:ext cx="803865" cy="985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3C5A03B6-E446-4D01-A9A7-E639DDC75038}"/>
              </a:ext>
            </a:extLst>
          </p:cNvPr>
          <p:cNvPicPr/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0" b="34979"/>
          <a:stretch/>
        </p:blipFill>
        <p:spPr bwMode="auto">
          <a:xfrm>
            <a:off x="7053432" y="6047912"/>
            <a:ext cx="1908258" cy="554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60BFAB1-AD66-476A-B1D0-69886BF607FE}"/>
              </a:ext>
            </a:extLst>
          </p:cNvPr>
          <p:cNvPicPr/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6" b="27227"/>
          <a:stretch/>
        </p:blipFill>
        <p:spPr bwMode="auto">
          <a:xfrm>
            <a:off x="3919770" y="6035745"/>
            <a:ext cx="1492497" cy="624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5BE70A9-B7A9-4D53-A852-208530CBB8E4}"/>
              </a:ext>
            </a:extLst>
          </p:cNvPr>
          <p:cNvPicPr/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0" b="27126"/>
          <a:stretch/>
        </p:blipFill>
        <p:spPr bwMode="auto">
          <a:xfrm>
            <a:off x="5585582" y="6019334"/>
            <a:ext cx="1311812" cy="611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4509FEC-6ED0-47F6-9CB4-21752E9E1F3D}"/>
              </a:ext>
            </a:extLst>
          </p:cNvPr>
          <p:cNvPicPr/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8" b="26407"/>
          <a:stretch/>
        </p:blipFill>
        <p:spPr bwMode="auto">
          <a:xfrm>
            <a:off x="9131758" y="6043764"/>
            <a:ext cx="1382795" cy="562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BACA49F6-989F-449F-90E7-69D257FEA530}"/>
              </a:ext>
            </a:extLst>
          </p:cNvPr>
          <p:cNvPicPr/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1584" y="114744"/>
            <a:ext cx="6440416" cy="56094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931B415-4402-4AD3-BA73-9515548B24AE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7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7614A5B-1984-45C4-9E8B-C64946A9DFB2}"/>
              </a:ext>
            </a:extLst>
          </p:cNvPr>
          <p:cNvSpPr/>
          <p:nvPr userDrawn="1"/>
        </p:nvSpPr>
        <p:spPr>
          <a:xfrm>
            <a:off x="-44381" y="0"/>
            <a:ext cx="12236373" cy="5724144"/>
          </a:xfrm>
          <a:prstGeom prst="rect">
            <a:avLst/>
          </a:prstGeom>
          <a:solidFill>
            <a:srgbClr val="796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6" name="Conexão reta 14">
            <a:extLst>
              <a:ext uri="{FF2B5EF4-FFF2-40B4-BE49-F238E27FC236}">
                <a16:creationId xmlns="" xmlns:a16="http://schemas.microsoft.com/office/drawing/2014/main" id="{D1ECB3F1-F993-4E41-95EF-63398919A4F7}"/>
              </a:ext>
            </a:extLst>
          </p:cNvPr>
          <p:cNvCxnSpPr>
            <a:cxnSpLocks/>
          </p:cNvCxnSpPr>
          <p:nvPr userDrawn="1"/>
        </p:nvCxnSpPr>
        <p:spPr>
          <a:xfrm>
            <a:off x="3756095" y="5999034"/>
            <a:ext cx="0" cy="71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EE1E6E8-437D-434D-9438-1431762E648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6027225"/>
            <a:ext cx="3130870" cy="653828"/>
          </a:xfrm>
          <a:prstGeom prst="rect">
            <a:avLst/>
          </a:prstGeom>
        </p:spPr>
      </p:pic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4D192FB1-98EA-4DD8-9B1C-07BBE0FCE8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663" y="2318090"/>
            <a:ext cx="5248212" cy="61144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800" b="0" cap="all" spc="300" baseline="0">
                <a:solidFill>
                  <a:schemeClr val="bg1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  <a:r>
              <a:rPr lang="en-US" dirty="0" err="1"/>
              <a:t>tITLE</a:t>
            </a:r>
            <a:endParaRPr lang="el-GR" dirty="0"/>
          </a:p>
          <a:p>
            <a:pPr lvl="0"/>
            <a:endParaRPr lang="el-GR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1FC8BAC-256A-483F-871C-D23E43B16E11}"/>
              </a:ext>
            </a:extLst>
          </p:cNvPr>
          <p:cNvSpPr/>
          <p:nvPr userDrawn="1"/>
        </p:nvSpPr>
        <p:spPr>
          <a:xfrm>
            <a:off x="618523" y="2918038"/>
            <a:ext cx="750250" cy="46182"/>
          </a:xfrm>
          <a:prstGeom prst="rect">
            <a:avLst/>
          </a:prstGeom>
          <a:solidFill>
            <a:srgbClr val="5C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CEA5483-8120-438B-AB03-71827CBB8C97}"/>
              </a:ext>
            </a:extLst>
          </p:cNvPr>
          <p:cNvGrpSpPr/>
          <p:nvPr userDrawn="1"/>
        </p:nvGrpSpPr>
        <p:grpSpPr>
          <a:xfrm>
            <a:off x="4066074" y="5802230"/>
            <a:ext cx="7418787" cy="952175"/>
            <a:chOff x="3919770" y="5740964"/>
            <a:chExt cx="7678216" cy="985472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36E978D-F610-4EA9-8892-4C7EC0F8DB52}"/>
                </a:ext>
              </a:extLst>
            </p:cNvPr>
            <p:cNvPicPr/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775A9693-BDC9-4218-9F81-23FA46A23258}"/>
                </a:ext>
              </a:extLst>
            </p:cNvPr>
            <p:cNvPicPr/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76386511-5A2A-4045-98E4-2A51C30F7271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7CFC735B-D4BC-419D-A7B1-57A6565F0019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DABF4524-4847-4081-A0B0-CB3CFEED5088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9B0812E-9E7F-4BA2-9A4B-03D0B118BAA5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5" y="342900"/>
            <a:ext cx="2809875" cy="94742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BC7D67CE-05A5-4F2E-9AEA-60A5AD7029EA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CAFF37-812F-4C71-9A38-0B05DC4C1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13" y="-7720"/>
            <a:ext cx="5335683" cy="5719155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8766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cap="all" spc="0" baseline="0">
                <a:solidFill>
                  <a:schemeClr val="tx1"/>
                </a:solidFill>
                <a:latin typeface="Arial Nova Light" panose="020B03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74434" y="2061445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standard.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56257" y="2061445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D172F33-7157-4456-8075-C6E92BA5E5E0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FDAC2B-A44B-4A1A-BCE7-5A1ECFF01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445" y="287143"/>
            <a:ext cx="1920867" cy="5988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DF56464-31FB-4F17-9344-37F7D6672E2C}"/>
              </a:ext>
            </a:extLst>
          </p:cNvPr>
          <p:cNvGrpSpPr/>
          <p:nvPr userDrawn="1"/>
        </p:nvGrpSpPr>
        <p:grpSpPr>
          <a:xfrm>
            <a:off x="413146" y="5740964"/>
            <a:ext cx="11184840" cy="985472"/>
            <a:chOff x="413146" y="5740964"/>
            <a:chExt cx="11184840" cy="985472"/>
          </a:xfrm>
        </p:grpSpPr>
        <p:cxnSp>
          <p:nvCxnSpPr>
            <p:cNvPr id="27" name="Conexão reta 14">
              <a:extLst>
                <a:ext uri="{FF2B5EF4-FFF2-40B4-BE49-F238E27FC236}">
                  <a16:creationId xmlns="" xmlns:a16="http://schemas.microsoft.com/office/drawing/2014/main" id="{15790BF3-DF9B-4C65-A459-AB4B550B6E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56095" y="5999034"/>
              <a:ext cx="0" cy="71021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280976F9-69F7-4774-8AA5-24B2001FEDCB}"/>
                </a:ext>
              </a:extLst>
            </p:cNvPr>
            <p:cNvPicPr/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46" y="6027225"/>
              <a:ext cx="3130870" cy="65382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D510ED56-868D-408B-B88B-4AE9252CD19E}"/>
                </a:ext>
              </a:extLst>
            </p:cNvPr>
            <p:cNvPicPr/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9FED7E80-FBFB-4DEC-8A2F-066B19FF05A9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89CEC304-21DA-4526-A97F-2013B2D4AD56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171484D6-4555-410D-AEA0-6CED6D574536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727A03D7-7825-4910-81D0-364F5E7A5832}"/>
                </a:ext>
              </a:extLst>
            </p:cNvPr>
            <p:cNvPicPr/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323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979025E-E0CB-4DB5-81ED-AA70610563B8}"/>
              </a:ext>
            </a:extLst>
          </p:cNvPr>
          <p:cNvSpPr/>
          <p:nvPr userDrawn="1"/>
        </p:nvSpPr>
        <p:spPr>
          <a:xfrm>
            <a:off x="-44381" y="0"/>
            <a:ext cx="12236373" cy="5724144"/>
          </a:xfrm>
          <a:prstGeom prst="rect">
            <a:avLst/>
          </a:prstGeom>
          <a:solidFill>
            <a:srgbClr val="796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39686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cap="all" spc="0" baseline="0">
                <a:solidFill>
                  <a:schemeClr val="bg1"/>
                </a:solidFill>
                <a:latin typeface="Arial Nova Light" panose="020B03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675" y="2061445"/>
            <a:ext cx="4762500" cy="20651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baseline="0" smtClean="0">
                <a:solidFill>
                  <a:schemeClr val="bg1"/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standard.</a:t>
            </a:r>
            <a:endParaRPr lang="en-US" dirty="0"/>
          </a:p>
        </p:txBody>
      </p:sp>
      <p:graphicFrame>
        <p:nvGraphicFramePr>
          <p:cNvPr id="18" name="Chart 17">
            <a:extLst>
              <a:ext uri="{FF2B5EF4-FFF2-40B4-BE49-F238E27FC236}">
                <a16:creationId xmlns="" xmlns:a16="http://schemas.microsoft.com/office/drawing/2014/main" id="{40551087-6487-42E4-98AD-1153326BB47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9662510"/>
              </p:ext>
            </p:extLst>
          </p:nvPr>
        </p:nvGraphicFramePr>
        <p:xfrm>
          <a:off x="5967501" y="950181"/>
          <a:ext cx="5593927" cy="3479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C7C226E-48E7-4761-969F-F291CE45C9DA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09E26DF-676C-46B2-A3D7-3C404C7F66B0}"/>
              </a:ext>
            </a:extLst>
          </p:cNvPr>
          <p:cNvGrpSpPr/>
          <p:nvPr userDrawn="1"/>
        </p:nvGrpSpPr>
        <p:grpSpPr>
          <a:xfrm>
            <a:off x="413146" y="5740964"/>
            <a:ext cx="11184840" cy="985472"/>
            <a:chOff x="413146" y="5740964"/>
            <a:chExt cx="11184840" cy="985472"/>
          </a:xfrm>
        </p:grpSpPr>
        <p:cxnSp>
          <p:nvCxnSpPr>
            <p:cNvPr id="30" name="Conexão reta 14">
              <a:extLst>
                <a:ext uri="{FF2B5EF4-FFF2-40B4-BE49-F238E27FC236}">
                  <a16:creationId xmlns="" xmlns:a16="http://schemas.microsoft.com/office/drawing/2014/main" id="{392A17CA-2C14-4BC4-831E-F182B060FA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56095" y="5999034"/>
              <a:ext cx="0" cy="71021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09B3971C-3E98-43E9-932F-7BDE38F61C5A}"/>
                </a:ext>
              </a:extLst>
            </p:cNvPr>
            <p:cNvPicPr/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46" y="6027225"/>
              <a:ext cx="3130870" cy="6538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68ACDA8E-F618-4EDF-AF00-BC45A8A85536}"/>
                </a:ext>
              </a:extLst>
            </p:cNvPr>
            <p:cNvPicPr/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0738F71-21B1-4EBC-83D6-A16203F30940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13DB1BF3-1175-453F-BA47-9D983A58F4A3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B45F1D1A-F7EB-44E2-8C7B-64B21EA4E146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0A787BC-3DA3-4571-8593-0CC5E6D6FA61}"/>
                </a:ext>
              </a:extLst>
            </p:cNvPr>
            <p:cNvPicPr/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39B3D1A3-F0D7-40CC-A527-4184D780848B}"/>
              </a:ext>
            </a:extLst>
          </p:cNvPr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3" y="192286"/>
            <a:ext cx="2118671" cy="7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9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CF4C4A8-61D9-454C-BF25-4DC5D293D6DF}"/>
              </a:ext>
            </a:extLst>
          </p:cNvPr>
          <p:cNvSpPr/>
          <p:nvPr userDrawn="1"/>
        </p:nvSpPr>
        <p:spPr>
          <a:xfrm>
            <a:off x="-44381" y="0"/>
            <a:ext cx="12236373" cy="5724144"/>
          </a:xfrm>
          <a:prstGeom prst="rect">
            <a:avLst/>
          </a:prstGeom>
          <a:solidFill>
            <a:srgbClr val="796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173CDA-B5FF-42E7-A47B-0A6869210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392" y="0"/>
            <a:ext cx="5707608" cy="572414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cxnSp>
        <p:nvCxnSpPr>
          <p:cNvPr id="30" name="Conexão reta 14">
            <a:extLst>
              <a:ext uri="{FF2B5EF4-FFF2-40B4-BE49-F238E27FC236}">
                <a16:creationId xmlns="" xmlns:a16="http://schemas.microsoft.com/office/drawing/2014/main" id="{A72018A4-A09A-444E-996E-1F08B54337C3}"/>
              </a:ext>
            </a:extLst>
          </p:cNvPr>
          <p:cNvCxnSpPr>
            <a:cxnSpLocks/>
          </p:cNvCxnSpPr>
          <p:nvPr userDrawn="1"/>
        </p:nvCxnSpPr>
        <p:spPr>
          <a:xfrm>
            <a:off x="3756095" y="5999034"/>
            <a:ext cx="0" cy="71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F6B6DD-8A24-4BA4-A1E1-47B9AEE520A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6027225"/>
            <a:ext cx="3130870" cy="653828"/>
          </a:xfrm>
          <a:prstGeom prst="rect">
            <a:avLst/>
          </a:prstGeom>
        </p:spPr>
      </p:pic>
      <p:sp>
        <p:nvSpPr>
          <p:cNvPr id="32" name="Text Placeholder 16">
            <a:extLst>
              <a:ext uri="{FF2B5EF4-FFF2-40B4-BE49-F238E27FC236}">
                <a16:creationId xmlns="" xmlns:a16="http://schemas.microsoft.com/office/drawing/2014/main" id="{96119FEA-7CAC-403E-926E-4600A73CA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663" y="2318090"/>
            <a:ext cx="5248212" cy="61144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800" b="0" cap="all" spc="300" baseline="0">
                <a:solidFill>
                  <a:schemeClr val="bg1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CHAPTER </a:t>
            </a:r>
            <a:r>
              <a:rPr lang="en-US" dirty="0" err="1"/>
              <a:t>tITLE</a:t>
            </a:r>
            <a:endParaRPr lang="el-GR" dirty="0"/>
          </a:p>
          <a:p>
            <a:pPr lvl="0"/>
            <a:endParaRPr lang="el-GR" dirty="0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FBCB9A18-4264-409D-B65D-42860A7A4CD1}"/>
              </a:ext>
            </a:extLst>
          </p:cNvPr>
          <p:cNvSpPr/>
          <p:nvPr userDrawn="1"/>
        </p:nvSpPr>
        <p:spPr>
          <a:xfrm>
            <a:off x="554515" y="2910338"/>
            <a:ext cx="750250" cy="46182"/>
          </a:xfrm>
          <a:prstGeom prst="rect">
            <a:avLst/>
          </a:prstGeom>
          <a:solidFill>
            <a:srgbClr val="5C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BA31333-FC83-4933-9F4F-7A6787B64B56}"/>
              </a:ext>
            </a:extLst>
          </p:cNvPr>
          <p:cNvGrpSpPr/>
          <p:nvPr userDrawn="1"/>
        </p:nvGrpSpPr>
        <p:grpSpPr>
          <a:xfrm>
            <a:off x="4066074" y="5802230"/>
            <a:ext cx="7418787" cy="952175"/>
            <a:chOff x="3919770" y="5740964"/>
            <a:chExt cx="7678216" cy="985472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41EEEE13-4713-4B12-B76D-7CFDBE3FF87F}"/>
                </a:ext>
              </a:extLst>
            </p:cNvPr>
            <p:cNvPicPr/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BF576AF3-B79D-4059-8928-2C62BD25CA27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72045F8D-547B-4ACC-882E-387FB18F3E4F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2D54161-4B4C-4B44-B1D4-3949ED0E5F31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45360E3-8E5C-4281-8EA9-7FA776269659}"/>
                </a:ext>
              </a:extLst>
            </p:cNvPr>
            <p:cNvPicPr/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8A97D22-18F6-4DDE-B462-BEAB5547B936}"/>
              </a:ext>
            </a:extLst>
          </p:cNvPr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5" y="342900"/>
            <a:ext cx="2809875" cy="94742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A021E21-A8FD-439E-86ED-0C4BD56E9DB0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5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BC5D2C3-C93B-4562-96AB-A65DC6F0E8BB}"/>
              </a:ext>
            </a:extLst>
          </p:cNvPr>
          <p:cNvSpPr/>
          <p:nvPr userDrawn="1"/>
        </p:nvSpPr>
        <p:spPr>
          <a:xfrm>
            <a:off x="-44380" y="0"/>
            <a:ext cx="4637646" cy="5724144"/>
          </a:xfrm>
          <a:prstGeom prst="rect">
            <a:avLst/>
          </a:prstGeom>
          <a:solidFill>
            <a:srgbClr val="796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804F7A0-86E1-4566-8A7B-08F7486379F7}"/>
              </a:ext>
            </a:extLst>
          </p:cNvPr>
          <p:cNvSpPr/>
          <p:nvPr userDrawn="1"/>
        </p:nvSpPr>
        <p:spPr>
          <a:xfrm>
            <a:off x="-44382" y="-7719"/>
            <a:ext cx="4637649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76E0507-54F0-4CE0-8606-F888070418B9}"/>
              </a:ext>
            </a:extLst>
          </p:cNvPr>
          <p:cNvSpPr/>
          <p:nvPr userDrawn="1"/>
        </p:nvSpPr>
        <p:spPr>
          <a:xfrm>
            <a:off x="4593265" y="3036"/>
            <a:ext cx="7598735" cy="5721107"/>
          </a:xfrm>
          <a:prstGeom prst="rect">
            <a:avLst/>
          </a:prstGeom>
          <a:solidFill>
            <a:schemeClr val="bg1">
              <a:lumMod val="85000"/>
              <a:alpha val="4784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="" xmlns:a16="http://schemas.microsoft.com/office/drawing/2014/main" id="{51D472E9-DB8F-468A-9A10-51A0FA3E5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3936" y="1172774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cap="all" spc="0" baseline="0">
                <a:solidFill>
                  <a:schemeClr val="tx1"/>
                </a:solidFill>
                <a:latin typeface="Arial Nova Light" panose="020B03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88BD84F7-BF01-4E6B-973C-E721B5DB20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76" y="3167753"/>
            <a:ext cx="3017340" cy="48984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2800" b="0" cap="all" spc="300" baseline="0">
                <a:solidFill>
                  <a:schemeClr val="bg1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This is a title</a:t>
            </a:r>
            <a:endParaRPr lang="el-GR" dirty="0"/>
          </a:p>
          <a:p>
            <a:pPr lvl="0"/>
            <a:endParaRPr lang="el-GR" dirty="0"/>
          </a:p>
        </p:txBody>
      </p:sp>
      <p:sp>
        <p:nvSpPr>
          <p:cNvPr id="22" name="Text Placeholder 6">
            <a:extLst>
              <a:ext uri="{FF2B5EF4-FFF2-40B4-BE49-F238E27FC236}">
                <a16:creationId xmlns="" xmlns:a16="http://schemas.microsoft.com/office/drawing/2014/main" id="{E878373F-F900-428F-8F1F-F4455A7D14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2925" y="1934777"/>
            <a:ext cx="4762500" cy="29400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ova Light" panose="020B03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09C063C-99E2-4329-B576-14C78CBD5F0C}"/>
              </a:ext>
            </a:extLst>
          </p:cNvPr>
          <p:cNvSpPr/>
          <p:nvPr userDrawn="1"/>
        </p:nvSpPr>
        <p:spPr>
          <a:xfrm>
            <a:off x="653708" y="3760900"/>
            <a:ext cx="750250" cy="46182"/>
          </a:xfrm>
          <a:prstGeom prst="rect">
            <a:avLst/>
          </a:prstGeom>
          <a:solidFill>
            <a:srgbClr val="5C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84DA1A7-3409-4F56-8F12-BBB28F2F375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5" y="1351766"/>
            <a:ext cx="2809875" cy="947420"/>
          </a:xfrm>
          <a:prstGeom prst="rect">
            <a:avLst/>
          </a:prstGeom>
        </p:spPr>
      </p:pic>
      <p:cxnSp>
        <p:nvCxnSpPr>
          <p:cNvPr id="26" name="Conexão reta 14">
            <a:extLst>
              <a:ext uri="{FF2B5EF4-FFF2-40B4-BE49-F238E27FC236}">
                <a16:creationId xmlns="" xmlns:a16="http://schemas.microsoft.com/office/drawing/2014/main" id="{DDD86334-9D16-476B-A738-0C6A811832B6}"/>
              </a:ext>
            </a:extLst>
          </p:cNvPr>
          <p:cNvCxnSpPr>
            <a:cxnSpLocks/>
          </p:cNvCxnSpPr>
          <p:nvPr userDrawn="1"/>
        </p:nvCxnSpPr>
        <p:spPr>
          <a:xfrm>
            <a:off x="3756095" y="5999034"/>
            <a:ext cx="0" cy="71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DF90C02-59C9-4BDC-89B3-91C657771740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6027225"/>
            <a:ext cx="3130870" cy="65382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1358C5D-127B-4E56-AE1B-6CD25D3EC024}"/>
              </a:ext>
            </a:extLst>
          </p:cNvPr>
          <p:cNvGrpSpPr/>
          <p:nvPr userDrawn="1"/>
        </p:nvGrpSpPr>
        <p:grpSpPr>
          <a:xfrm>
            <a:off x="4066074" y="5802230"/>
            <a:ext cx="7418787" cy="952175"/>
            <a:chOff x="3919770" y="5740964"/>
            <a:chExt cx="7678216" cy="985472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24482E71-F039-4FC5-BD4A-0967CA9E44BE}"/>
                </a:ext>
              </a:extLst>
            </p:cNvPr>
            <p:cNvPicPr/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953A286C-A429-4450-92A6-6660A2CD7944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C0025DC1-3403-457D-84B8-4F736AFF0260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DEB4B991-3B18-477F-9741-7ECF57C2A620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293E1C8-7673-488D-A29B-0F6A122F4B04}"/>
                </a:ext>
              </a:extLst>
            </p:cNvPr>
            <p:cNvPicPr/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530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75445" y="2396683"/>
            <a:ext cx="4826000" cy="3352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02350" y="2396683"/>
            <a:ext cx="5246688" cy="3213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l-GR" dirty="0"/>
          </a:p>
        </p:txBody>
      </p:sp>
      <p:sp>
        <p:nvSpPr>
          <p:cNvPr id="15" name="Text Placeholder 5">
            <a:extLst>
              <a:ext uri="{FF2B5EF4-FFF2-40B4-BE49-F238E27FC236}">
                <a16:creationId xmlns="" xmlns:a16="http://schemas.microsoft.com/office/drawing/2014/main" id="{51D472E9-DB8F-468A-9A10-51A0FA3E5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cap="all" spc="0" baseline="0">
                <a:solidFill>
                  <a:schemeClr val="tx1"/>
                </a:solidFill>
                <a:latin typeface="Arial Nova Light" panose="020B03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5DE4EFD-675F-4FBE-BC77-D349EBB04203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D741F73-AB0B-4396-A8C2-E76CB1A16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445" y="287143"/>
            <a:ext cx="1920867" cy="598884"/>
          </a:xfrm>
          <a:prstGeom prst="rect">
            <a:avLst/>
          </a:prstGeom>
        </p:spPr>
      </p:pic>
      <p:cxnSp>
        <p:nvCxnSpPr>
          <p:cNvPr id="36" name="Conexão reta 14">
            <a:extLst>
              <a:ext uri="{FF2B5EF4-FFF2-40B4-BE49-F238E27FC236}">
                <a16:creationId xmlns="" xmlns:a16="http://schemas.microsoft.com/office/drawing/2014/main" id="{495BB8A9-7EF0-4B16-B16F-6D307975C1B5}"/>
              </a:ext>
            </a:extLst>
          </p:cNvPr>
          <p:cNvCxnSpPr>
            <a:cxnSpLocks/>
          </p:cNvCxnSpPr>
          <p:nvPr userDrawn="1"/>
        </p:nvCxnSpPr>
        <p:spPr>
          <a:xfrm>
            <a:off x="3756095" y="5999034"/>
            <a:ext cx="0" cy="71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6BC881E-A428-4E6B-BD2B-08D463B41DD2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6027225"/>
            <a:ext cx="3130870" cy="65382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7E5B4397-6EED-413F-AAEB-DD5DD6BEC08B}"/>
              </a:ext>
            </a:extLst>
          </p:cNvPr>
          <p:cNvGrpSpPr/>
          <p:nvPr userDrawn="1"/>
        </p:nvGrpSpPr>
        <p:grpSpPr>
          <a:xfrm>
            <a:off x="4066074" y="5802230"/>
            <a:ext cx="7418787" cy="952175"/>
            <a:chOff x="3919770" y="5740964"/>
            <a:chExt cx="7678216" cy="985472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3537AEF-6856-4F50-8415-62C7AD701A8E}"/>
                </a:ext>
              </a:extLst>
            </p:cNvPr>
            <p:cNvPicPr/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1A4AE324-A68F-4BB6-8552-F39E214F5B09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776E2D98-B740-4D88-8085-10923CA8D62A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BE0CB63C-92BB-4AD0-B280-A22B9A0F20F1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70D3574E-E8AB-4595-BACE-BB11B22ACDC8}"/>
                </a:ext>
              </a:extLst>
            </p:cNvPr>
            <p:cNvPicPr/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43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="" xmlns:a16="http://schemas.microsoft.com/office/drawing/2014/main" id="{FAF02170-9ADB-402B-BA82-D275A87BB29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6301872" y="2386280"/>
            <a:ext cx="5064125" cy="32912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1E91CE5F-3EBF-44CD-99D4-EFADFA1F17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445" y="2396683"/>
            <a:ext cx="4826000" cy="33528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9B12266-2532-4363-9AB7-5DBD8D37D2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445" y="1498519"/>
            <a:ext cx="4761489" cy="357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cap="all" spc="0" baseline="0">
                <a:solidFill>
                  <a:schemeClr val="tx1"/>
                </a:solidFill>
                <a:latin typeface="Arial Nova Light" panose="020B0304020202020204" pitchFamily="34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l-GR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20DEEF1-3899-4EF9-B74C-F50C3F85A5B2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89FE09C-CC07-4457-9912-A6F0295754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445" y="287143"/>
            <a:ext cx="1920867" cy="598884"/>
          </a:xfrm>
          <a:prstGeom prst="rect">
            <a:avLst/>
          </a:prstGeom>
        </p:spPr>
      </p:pic>
      <p:cxnSp>
        <p:nvCxnSpPr>
          <p:cNvPr id="25" name="Conexão reta 14">
            <a:extLst>
              <a:ext uri="{FF2B5EF4-FFF2-40B4-BE49-F238E27FC236}">
                <a16:creationId xmlns="" xmlns:a16="http://schemas.microsoft.com/office/drawing/2014/main" id="{083B56BE-637F-4ADB-AFF4-B10FB56A707A}"/>
              </a:ext>
            </a:extLst>
          </p:cNvPr>
          <p:cNvCxnSpPr>
            <a:cxnSpLocks/>
          </p:cNvCxnSpPr>
          <p:nvPr userDrawn="1"/>
        </p:nvCxnSpPr>
        <p:spPr>
          <a:xfrm>
            <a:off x="3756095" y="5999034"/>
            <a:ext cx="0" cy="71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8375D7A-B953-4153-89CD-A906AC170DDA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6027225"/>
            <a:ext cx="3130870" cy="65382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DFFF9E2-8B5A-43FF-9332-074D50965269}"/>
              </a:ext>
            </a:extLst>
          </p:cNvPr>
          <p:cNvGrpSpPr/>
          <p:nvPr userDrawn="1"/>
        </p:nvGrpSpPr>
        <p:grpSpPr>
          <a:xfrm>
            <a:off x="4066074" y="5802230"/>
            <a:ext cx="7418787" cy="952175"/>
            <a:chOff x="3919770" y="5740964"/>
            <a:chExt cx="7678216" cy="985472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04EEC906-FF0C-4B5C-BF68-79239BBA7B45}"/>
                </a:ext>
              </a:extLst>
            </p:cNvPr>
            <p:cNvPicPr/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051DCE14-11CA-4037-BAD7-D59A2C9496DA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8EB8F732-692A-4CC3-98A5-7FB48074FFF2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6E6BDAFF-444A-4F6D-A7D1-46588969DC5C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A337DA25-1540-4DB8-986B-42AEEA0BBBA2}"/>
                </a:ext>
              </a:extLst>
            </p:cNvPr>
            <p:cNvPicPr/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966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07C8D033-95FE-4893-A1A8-5800F610E72B}"/>
              </a:ext>
            </a:extLst>
          </p:cNvPr>
          <p:cNvSpPr/>
          <p:nvPr userDrawn="1"/>
        </p:nvSpPr>
        <p:spPr>
          <a:xfrm>
            <a:off x="-44381" y="0"/>
            <a:ext cx="12236373" cy="5724144"/>
          </a:xfrm>
          <a:prstGeom prst="rect">
            <a:avLst/>
          </a:prstGeom>
          <a:solidFill>
            <a:srgbClr val="796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DC97B7-C294-43B0-A1BE-5DBB2E50C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7"/>
          <a:stretch/>
        </p:blipFill>
        <p:spPr>
          <a:xfrm>
            <a:off x="6793887" y="-7719"/>
            <a:ext cx="5398105" cy="57249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F9AFD65-7E4F-46F5-A533-8FBEAEB5ECAE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5" y="628234"/>
            <a:ext cx="2809875" cy="94742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="" xmlns:a16="http://schemas.microsoft.com/office/drawing/2014/main" id="{835DDD5A-1F8E-416D-8642-0A941D8A1A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118" y="2217222"/>
            <a:ext cx="4726818" cy="5098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spc="300" baseline="0">
                <a:solidFill>
                  <a:schemeClr val="bg1"/>
                </a:solidFill>
                <a:latin typeface="+mn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  <a:endParaRPr lang="el-GR" dirty="0"/>
          </a:p>
          <a:p>
            <a:pPr lvl="0"/>
            <a:endParaRPr lang="el-GR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88F330B-D34F-4977-8E79-531307F98699}"/>
              </a:ext>
            </a:extLst>
          </p:cNvPr>
          <p:cNvSpPr/>
          <p:nvPr userDrawn="1"/>
        </p:nvSpPr>
        <p:spPr>
          <a:xfrm>
            <a:off x="594547" y="2824162"/>
            <a:ext cx="750250" cy="46182"/>
          </a:xfrm>
          <a:prstGeom prst="rect">
            <a:avLst/>
          </a:prstGeom>
          <a:solidFill>
            <a:srgbClr val="5CB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exão reta 14">
            <a:extLst>
              <a:ext uri="{FF2B5EF4-FFF2-40B4-BE49-F238E27FC236}">
                <a16:creationId xmlns="" xmlns:a16="http://schemas.microsoft.com/office/drawing/2014/main" id="{67EA3704-F4AC-49A4-8114-73E15A166194}"/>
              </a:ext>
            </a:extLst>
          </p:cNvPr>
          <p:cNvCxnSpPr>
            <a:cxnSpLocks/>
          </p:cNvCxnSpPr>
          <p:nvPr userDrawn="1"/>
        </p:nvCxnSpPr>
        <p:spPr>
          <a:xfrm>
            <a:off x="3756095" y="5999034"/>
            <a:ext cx="0" cy="7102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888EDC4-3398-4D40-91BE-B78F72E9C507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6027225"/>
            <a:ext cx="3130870" cy="6538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C29E1E1-7181-413E-9A19-DD0FE0F60BE4}"/>
              </a:ext>
            </a:extLst>
          </p:cNvPr>
          <p:cNvGrpSpPr/>
          <p:nvPr userDrawn="1"/>
        </p:nvGrpSpPr>
        <p:grpSpPr>
          <a:xfrm>
            <a:off x="4066074" y="5802230"/>
            <a:ext cx="7418787" cy="952175"/>
            <a:chOff x="3919770" y="5740964"/>
            <a:chExt cx="7678216" cy="985472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665CB61F-6643-49E7-A2D1-AFE5C7EFF47F}"/>
                </a:ext>
              </a:extLst>
            </p:cNvPr>
            <p:cNvPicPr/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3745" r="21302" b="15139"/>
            <a:stretch/>
          </p:blipFill>
          <p:spPr bwMode="auto">
            <a:xfrm>
              <a:off x="10794121" y="5740964"/>
              <a:ext cx="803865" cy="9854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26245FBA-A0A0-4218-9E7D-2659F36A5EE1}"/>
                </a:ext>
              </a:extLst>
            </p:cNvPr>
            <p:cNvPicPr/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0" b="34979"/>
            <a:stretch/>
          </p:blipFill>
          <p:spPr bwMode="auto">
            <a:xfrm>
              <a:off x="7053432" y="6047912"/>
              <a:ext cx="1908258" cy="554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06CB375E-B538-4F7F-97C7-6205475F5950}"/>
                </a:ext>
              </a:extLst>
            </p:cNvPr>
            <p:cNvPicPr/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46" b="27227"/>
            <a:stretch/>
          </p:blipFill>
          <p:spPr bwMode="auto">
            <a:xfrm>
              <a:off x="3919770" y="6035745"/>
              <a:ext cx="1492497" cy="6241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5B576259-0804-48B5-87A4-3D5DCE8C35A8}"/>
                </a:ext>
              </a:extLst>
            </p:cNvPr>
            <p:cNvPicPr/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10" b="27126"/>
            <a:stretch/>
          </p:blipFill>
          <p:spPr bwMode="auto">
            <a:xfrm>
              <a:off x="5585582" y="6019334"/>
              <a:ext cx="1311812" cy="6111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5C3257D9-80F6-4E72-9445-21ADC36AB6A2}"/>
                </a:ext>
              </a:extLst>
            </p:cNvPr>
            <p:cNvPicPr/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68" b="26407"/>
            <a:stretch/>
          </p:blipFill>
          <p:spPr bwMode="auto">
            <a:xfrm>
              <a:off x="9131758" y="6043764"/>
              <a:ext cx="1382795" cy="56233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7BB1FA50-6D13-4A9E-BDA0-77F67D9038C2}"/>
              </a:ext>
            </a:extLst>
          </p:cNvPr>
          <p:cNvSpPr/>
          <p:nvPr userDrawn="1"/>
        </p:nvSpPr>
        <p:spPr>
          <a:xfrm>
            <a:off x="-44382" y="-7719"/>
            <a:ext cx="12236381" cy="156473"/>
          </a:xfrm>
          <a:prstGeom prst="rect">
            <a:avLst/>
          </a:prstGeom>
          <a:solidFill>
            <a:srgbClr val="65B5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9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2" r:id="rId3"/>
    <p:sldLayoutId id="2147483672" r:id="rId4"/>
    <p:sldLayoutId id="2147483663" r:id="rId5"/>
    <p:sldLayoutId id="2147483673" r:id="rId6"/>
    <p:sldLayoutId id="2147483669" r:id="rId7"/>
    <p:sldLayoutId id="2147483671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196B6BC-A29A-4052-968C-C25AA2C685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903" y="1258645"/>
            <a:ext cx="5360276" cy="2651203"/>
          </a:xfrm>
        </p:spPr>
        <p:txBody>
          <a:bodyPr/>
          <a:lstStyle/>
          <a:p>
            <a:pPr algn="ctr"/>
            <a:endParaRPr lang="bg-BG" sz="2000" dirty="0"/>
          </a:p>
          <a:p>
            <a:pPr algn="ctr"/>
            <a:r>
              <a:rPr lang="bg-BG" sz="2000" dirty="0" smtClean="0"/>
              <a:t>Основни </a:t>
            </a:r>
            <a:r>
              <a:rPr lang="bg-BG" sz="2000" dirty="0"/>
              <a:t>резултати от национално изследване</a:t>
            </a:r>
            <a:endParaRPr lang="en-US" sz="2000" dirty="0"/>
          </a:p>
          <a:p>
            <a:endParaRPr lang="en-US" sz="2000" dirty="0"/>
          </a:p>
          <a:p>
            <a:pPr algn="ctr"/>
            <a:endParaRPr lang="bg-BG" sz="2000" dirty="0"/>
          </a:p>
          <a:p>
            <a:pPr algn="ctr"/>
            <a:endParaRPr lang="en-US" sz="2000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516367" y="3909848"/>
            <a:ext cx="5159219" cy="134532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3300" dirty="0" smtClean="0">
                <a:solidFill>
                  <a:schemeClr val="bg1"/>
                </a:solidFill>
              </a:rPr>
              <a:t>Виолета Иванова, </a:t>
            </a:r>
          </a:p>
          <a:p>
            <a:pPr marL="0" indent="0" algn="ctr">
              <a:buNone/>
            </a:pPr>
            <a:r>
              <a:rPr lang="bg-BG" sz="3300" dirty="0" smtClean="0">
                <a:solidFill>
                  <a:schemeClr val="bg1"/>
                </a:solidFill>
              </a:rPr>
              <a:t>Институт </a:t>
            </a:r>
            <a:r>
              <a:rPr lang="bg-BG" sz="3300" dirty="0">
                <a:solidFill>
                  <a:schemeClr val="bg1"/>
                </a:solidFill>
              </a:rPr>
              <a:t>за социални и синдикални </a:t>
            </a:r>
            <a:r>
              <a:rPr lang="bg-BG" sz="3300" dirty="0" smtClean="0">
                <a:solidFill>
                  <a:schemeClr val="bg1"/>
                </a:solidFill>
              </a:rPr>
              <a:t>изследвания/КНСБ</a:t>
            </a:r>
          </a:p>
          <a:p>
            <a:pPr marL="0" indent="0" algn="ctr">
              <a:buNone/>
            </a:pPr>
            <a:r>
              <a:rPr lang="bg-BG" sz="3300" dirty="0" smtClean="0">
                <a:solidFill>
                  <a:schemeClr val="bg1"/>
                </a:solidFill>
              </a:rPr>
              <a:t>7.06.2022 г.</a:t>
            </a:r>
            <a:endParaRPr lang="bg-BG" sz="33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bg-BG" sz="2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bg-BG" sz="2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9230" y="3244334"/>
            <a:ext cx="753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лекар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4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05352" y="315311"/>
            <a:ext cx="6348248" cy="483475"/>
          </a:xfrm>
        </p:spPr>
        <p:txBody>
          <a:bodyPr/>
          <a:lstStyle/>
          <a:p>
            <a:r>
              <a:rPr lang="bg-BG" b="1" dirty="0"/>
              <a:t>Реакция на жертвите </a:t>
            </a:r>
            <a:endParaRPr lang="en-US" b="1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953761953"/>
              </p:ext>
            </p:extLst>
          </p:nvPr>
        </p:nvGraphicFramePr>
        <p:xfrm>
          <a:off x="574675" y="798786"/>
          <a:ext cx="10061794" cy="5171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46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562311" y="1639614"/>
            <a:ext cx="4149538" cy="4255577"/>
          </a:xfrm>
        </p:spPr>
        <p:txBody>
          <a:bodyPr/>
          <a:lstStyle/>
          <a:p>
            <a:pPr marL="0" indent="0">
              <a:buNone/>
            </a:pPr>
            <a:r>
              <a:rPr lang="bg-BG" sz="1600" dirty="0" smtClean="0">
                <a:solidFill>
                  <a:schemeClr val="tx1"/>
                </a:solidFill>
              </a:rPr>
              <a:t> </a:t>
            </a:r>
            <a:r>
              <a:rPr lang="bg-BG" sz="1600" dirty="0" smtClean="0">
                <a:solidFill>
                  <a:schemeClr val="tx1"/>
                </a:solidFill>
              </a:rPr>
              <a:t>Основните </a:t>
            </a:r>
            <a:r>
              <a:rPr lang="bg-BG" sz="1600" dirty="0">
                <a:solidFill>
                  <a:schemeClr val="tx1"/>
                </a:solidFill>
              </a:rPr>
              <a:t>причини за слабото докладване е липсата на осведоменост относно характеристиките на сексуалния тормоз, малкото подходящи инструменти/методи за оценяване и преодоляване на проблема, слабото </a:t>
            </a:r>
            <a:r>
              <a:rPr lang="bg-BG" sz="1600" dirty="0" err="1">
                <a:solidFill>
                  <a:schemeClr val="tx1"/>
                </a:solidFill>
              </a:rPr>
              <a:t>приоритизиране</a:t>
            </a:r>
            <a:r>
              <a:rPr lang="bg-BG" sz="1600" dirty="0">
                <a:solidFill>
                  <a:schemeClr val="tx1"/>
                </a:solidFill>
              </a:rPr>
              <a:t> на проблема, както на нива държава, така и на ниво компания</a:t>
            </a:r>
            <a:r>
              <a:rPr lang="bg-BG" sz="16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bg-BG" sz="1400" dirty="0" smtClean="0"/>
              <a:t>Липсата </a:t>
            </a:r>
            <a:r>
              <a:rPr lang="bg-BG" sz="1400" dirty="0"/>
              <a:t>на механизми за институционална подкрепа, води до разпростиране и ненаказаност на извършителя. </a:t>
            </a:r>
            <a:endParaRPr lang="bg-BG" sz="1400" dirty="0" smtClean="0"/>
          </a:p>
          <a:p>
            <a:pPr marL="0" indent="0">
              <a:buNone/>
            </a:pPr>
            <a:r>
              <a:rPr lang="bg-BG" sz="1400" dirty="0" smtClean="0"/>
              <a:t>Това </a:t>
            </a:r>
            <a:r>
              <a:rPr lang="bg-BG" sz="1400" dirty="0"/>
              <a:t>обаче са опасни реакции, защото те не елиминират предпоставките за проявата на формите на СТРМ, а нарушават вътрешния психически и емоционален комфорт на жертвите, не им позволяват да се изявят в максимална степен на работното място, от което страда компанията като </a:t>
            </a:r>
            <a:r>
              <a:rPr lang="bg-BG" sz="1400" dirty="0" smtClean="0"/>
              <a:t>цяло.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62311" y="834389"/>
            <a:ext cx="4696944" cy="805225"/>
          </a:xfrm>
        </p:spPr>
        <p:txBody>
          <a:bodyPr/>
          <a:lstStyle/>
          <a:p>
            <a:r>
              <a:rPr lang="bg-BG" b="1" dirty="0"/>
              <a:t>Последиците за жертвата при докладване за упражнен СТРМ</a:t>
            </a:r>
            <a:endParaRPr lang="en-US" dirty="0"/>
          </a:p>
        </p:txBody>
      </p:sp>
      <p:graphicFrame>
        <p:nvGraphicFramePr>
          <p:cNvPr id="5" name="Picture Placeholder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576081652"/>
              </p:ext>
            </p:extLst>
          </p:nvPr>
        </p:nvGraphicFramePr>
        <p:xfrm>
          <a:off x="5181601" y="420960"/>
          <a:ext cx="6915806" cy="561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30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44706" y="872359"/>
            <a:ext cx="9691156" cy="704193"/>
          </a:xfrm>
        </p:spPr>
        <p:txBody>
          <a:bodyPr/>
          <a:lstStyle/>
          <a:p>
            <a:r>
              <a:rPr lang="bg-BG" dirty="0"/>
              <a:t>Информираност за процедури за превенция и защита 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412676735"/>
              </p:ext>
            </p:extLst>
          </p:nvPr>
        </p:nvGraphicFramePr>
        <p:xfrm>
          <a:off x="574675" y="1324303"/>
          <a:ext cx="10597822" cy="4425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21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282699" y="851339"/>
            <a:ext cx="9711121" cy="882868"/>
          </a:xfrm>
        </p:spPr>
        <p:txBody>
          <a:bodyPr/>
          <a:lstStyle/>
          <a:p>
            <a:pPr algn="ctr"/>
            <a:r>
              <a:rPr lang="bg-BG" b="1" dirty="0"/>
              <a:t>ОЦЕНКИ И ПРЕДЛОЖЕНИЯ НА </a:t>
            </a:r>
            <a:r>
              <a:rPr lang="en-US" b="1" dirty="0" smtClean="0"/>
              <a:t> </a:t>
            </a:r>
            <a:r>
              <a:rPr lang="en-US" b="1" dirty="0"/>
              <a:t>РАБОТОДАТЕЛИ / РЪКОВОДИТЕЛИ НА ОТДЕЛИ/ УЧР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08993" y="1503680"/>
            <a:ext cx="10562897" cy="4613341"/>
          </a:xfrm>
        </p:spPr>
        <p:txBody>
          <a:bodyPr/>
          <a:lstStyle/>
          <a:p>
            <a:r>
              <a:rPr lang="bg-BG" sz="2000" dirty="0"/>
              <a:t>Данните от изследването сочат, че </a:t>
            </a:r>
            <a:endParaRPr lang="bg-BG" sz="2000" dirty="0" smtClean="0"/>
          </a:p>
          <a:p>
            <a:r>
              <a:rPr lang="bg-BG" sz="2000" dirty="0" smtClean="0"/>
              <a:t>92</a:t>
            </a:r>
            <a:r>
              <a:rPr lang="bg-BG" sz="2000" dirty="0"/>
              <a:t>% от мениджърите оценяват проблемът за важен и заслужава специално внимание, </a:t>
            </a:r>
            <a:endParaRPr lang="bg-BG" sz="2000" dirty="0" smtClean="0"/>
          </a:p>
          <a:p>
            <a:r>
              <a:rPr lang="bg-BG" sz="2000" dirty="0" smtClean="0"/>
              <a:t>80</a:t>
            </a:r>
            <a:r>
              <a:rPr lang="bg-BG" sz="2000" dirty="0"/>
              <a:t>% проблемът със СТРМ трябва търси мерки за  решение  в програмата на ЗБУТ  </a:t>
            </a:r>
            <a:r>
              <a:rPr lang="bg-BG" sz="2000" dirty="0" smtClean="0"/>
              <a:t>или </a:t>
            </a:r>
            <a:r>
              <a:rPr lang="bg-BG" sz="2000" dirty="0"/>
              <a:t>чрез следване на съответни вътрешни процедури (78%). </a:t>
            </a:r>
            <a:endParaRPr lang="bg-BG" sz="2000" dirty="0" smtClean="0"/>
          </a:p>
          <a:p>
            <a:endParaRPr lang="bg-BG" sz="2000" dirty="0"/>
          </a:p>
          <a:p>
            <a:r>
              <a:rPr lang="bg-BG" sz="2000" dirty="0" smtClean="0"/>
              <a:t>Това </a:t>
            </a:r>
            <a:r>
              <a:rPr lang="bg-BG" sz="2000" dirty="0"/>
              <a:t>означава, че мениджърите са наясно, че отговорността за решението при докладване на СТРМ, </a:t>
            </a:r>
            <a:r>
              <a:rPr lang="bg-BG" sz="2000" b="1" dirty="0"/>
              <a:t>трябва да се поеме от </a:t>
            </a:r>
            <a:r>
              <a:rPr lang="bg-BG" sz="2000" b="1" dirty="0" smtClean="0"/>
              <a:t>работодателя </a:t>
            </a:r>
            <a:r>
              <a:rPr lang="bg-BG" sz="2000" b="1" dirty="0"/>
              <a:t>и разписаните от него </a:t>
            </a:r>
            <a:r>
              <a:rPr lang="bg-BG" sz="2000" b="1" dirty="0" smtClean="0"/>
              <a:t>вътрешни </a:t>
            </a:r>
            <a:r>
              <a:rPr lang="bg-BG" sz="2000" b="1" dirty="0" smtClean="0"/>
              <a:t>правила. </a:t>
            </a:r>
            <a:endParaRPr lang="bg-BG" sz="2000" b="1" dirty="0" smtClean="0"/>
          </a:p>
          <a:p>
            <a:r>
              <a:rPr lang="bg-BG" sz="2000" b="1" dirty="0"/>
              <a:t>50% от мениджърите приемат СТРМ като личен проблем</a:t>
            </a:r>
            <a:r>
              <a:rPr lang="bg-BG" sz="2000" dirty="0"/>
              <a:t>, който трябва да се реши между двете страни.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086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54014" y="346841"/>
            <a:ext cx="8240110" cy="914401"/>
          </a:xfrm>
        </p:spPr>
        <p:txBody>
          <a:bodyPr/>
          <a:lstStyle/>
          <a:p>
            <a:pPr lvl="0"/>
            <a:r>
              <a:rPr lang="bg-BG" sz="1800" b="1" dirty="0"/>
              <a:t>ОЦЕНКИ И ПРЕДЛОЖЕНИЯ НА </a:t>
            </a:r>
            <a:r>
              <a:rPr lang="bg-BG" sz="1800" b="1" dirty="0" smtClean="0"/>
              <a:t>мениджъри</a:t>
            </a:r>
            <a:r>
              <a:rPr lang="bg-BG" sz="1800" dirty="0" smtClean="0">
                <a:solidFill>
                  <a:srgbClr val="FF0000"/>
                </a:solidFill>
              </a:rPr>
              <a:t> </a:t>
            </a:r>
            <a:r>
              <a:rPr lang="bg-BG" sz="1800" b="1" dirty="0" smtClean="0"/>
              <a:t>ПО Процедури </a:t>
            </a:r>
            <a:r>
              <a:rPr lang="bg-BG" sz="1800" b="1" dirty="0"/>
              <a:t>за противодействие на сексуален тормоз на работното място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03642" y="1261242"/>
            <a:ext cx="4433292" cy="4771696"/>
          </a:xfrm>
        </p:spPr>
        <p:txBody>
          <a:bodyPr/>
          <a:lstStyle/>
          <a:p>
            <a:r>
              <a:rPr lang="bg-BG" sz="1400" dirty="0" smtClean="0"/>
              <a:t>Българското </a:t>
            </a:r>
            <a:r>
              <a:rPr lang="bg-BG" sz="1400" dirty="0"/>
              <a:t>законодателство </a:t>
            </a:r>
            <a:r>
              <a:rPr lang="ru-RU" sz="1400" dirty="0"/>
              <a:t>задължава работодателя да разработи процедури, </a:t>
            </a:r>
            <a:r>
              <a:rPr lang="bg-BG" sz="1400" dirty="0"/>
              <a:t>които да бъдат следвани в случаи на проява на тормоз или насилие, и които задължително да съдържат: </a:t>
            </a:r>
            <a:endParaRPr lang="bg-BG" sz="1400" dirty="0" smtClean="0"/>
          </a:p>
          <a:p>
            <a:pPr marL="342900" indent="-342900">
              <a:buAutoNum type="arabicPeriod"/>
            </a:pPr>
            <a:r>
              <a:rPr lang="bg-BG" sz="1400" dirty="0" smtClean="0"/>
              <a:t>Незабавно </a:t>
            </a:r>
            <a:r>
              <a:rPr lang="bg-BG" sz="1400" dirty="0"/>
              <a:t>вътрешно разследване и безпристрастно изслушване</a:t>
            </a:r>
            <a:r>
              <a:rPr lang="bg-BG" sz="1400" dirty="0" smtClean="0"/>
              <a:t>.</a:t>
            </a:r>
          </a:p>
          <a:p>
            <a:pPr marL="342900" indent="-342900">
              <a:buAutoNum type="arabicPeriod"/>
            </a:pPr>
            <a:r>
              <a:rPr lang="bg-BG" sz="1400" dirty="0" smtClean="0"/>
              <a:t> </a:t>
            </a:r>
            <a:r>
              <a:rPr lang="bg-BG" sz="1400" dirty="0"/>
              <a:t>Водене на статистика </a:t>
            </a:r>
            <a:endParaRPr lang="bg-BG" sz="1400" dirty="0" smtClean="0"/>
          </a:p>
          <a:p>
            <a:pPr marL="342900" indent="-342900">
              <a:buAutoNum type="arabicPeriod"/>
            </a:pPr>
            <a:r>
              <a:rPr lang="bg-BG" sz="1400" dirty="0" smtClean="0"/>
              <a:t> </a:t>
            </a:r>
            <a:r>
              <a:rPr lang="bg-BG" sz="1400" dirty="0"/>
              <a:t>Търсене на обратна </a:t>
            </a:r>
            <a:r>
              <a:rPr lang="bg-BG" sz="1400" dirty="0" smtClean="0"/>
              <a:t>информация</a:t>
            </a:r>
          </a:p>
          <a:p>
            <a:pPr marL="342900" indent="-342900">
              <a:buAutoNum type="arabicPeriod"/>
            </a:pPr>
            <a:r>
              <a:rPr lang="bg-BG" sz="1400" dirty="0" smtClean="0"/>
              <a:t>Взимане </a:t>
            </a:r>
            <a:r>
              <a:rPr lang="bg-BG" sz="1400" dirty="0"/>
              <a:t>на адекватни дисциплинарни мерки по отношение на извършителите, ако те са работници или служители в същото предприятие. </a:t>
            </a:r>
            <a:endParaRPr lang="bg-BG" sz="1400" dirty="0" smtClean="0"/>
          </a:p>
          <a:p>
            <a:pPr marL="342900" indent="-342900">
              <a:buAutoNum type="arabicPeriod"/>
            </a:pPr>
            <a:r>
              <a:rPr lang="bg-BG" sz="1400" dirty="0" smtClean="0"/>
              <a:t>Подкрепа </a:t>
            </a:r>
            <a:r>
              <a:rPr lang="bg-BG" sz="1400" dirty="0"/>
              <a:t>на жертвата/те и при необходимост осигуряване на психологическа помощ при </a:t>
            </a:r>
            <a:r>
              <a:rPr lang="bg-BG" sz="1400" dirty="0" err="1"/>
              <a:t>реинтеграцията</a:t>
            </a:r>
            <a:r>
              <a:rPr lang="bg-BG" sz="1400" dirty="0"/>
              <a:t> им. </a:t>
            </a:r>
            <a:endParaRPr lang="bg-BG" sz="1400" dirty="0" smtClean="0"/>
          </a:p>
          <a:p>
            <a:r>
              <a:rPr lang="ru-RU" sz="1400" dirty="0" smtClean="0"/>
              <a:t>По </a:t>
            </a:r>
            <a:r>
              <a:rPr lang="ru-RU" sz="1400" dirty="0"/>
              <a:t>предварително утвърдена процедура се договаря задължението на  Работодателя да изплати парична помощ на жертвата </a:t>
            </a:r>
            <a:r>
              <a:rPr lang="ru-RU" sz="1400" dirty="0" smtClean="0"/>
              <a:t>с </a:t>
            </a:r>
            <a:r>
              <a:rPr lang="ru-RU" sz="1400" dirty="0"/>
              <a:t>цел обезпечаване на необходимо лечение</a:t>
            </a:r>
            <a:endParaRPr lang="en-US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83220" y="968188"/>
            <a:ext cx="5690794" cy="5695372"/>
          </a:xfrm>
        </p:spPr>
        <p:txBody>
          <a:bodyPr/>
          <a:lstStyle/>
          <a:p>
            <a:r>
              <a:rPr lang="bg-BG" sz="1550" dirty="0" smtClean="0">
                <a:solidFill>
                  <a:srgbClr val="FF0000"/>
                </a:solidFill>
              </a:rPr>
              <a:t>Данните </a:t>
            </a:r>
            <a:r>
              <a:rPr lang="bg-BG" sz="1550" dirty="0">
                <a:solidFill>
                  <a:srgbClr val="FF0000"/>
                </a:solidFill>
              </a:rPr>
              <a:t>от изследването на мениджърите, </a:t>
            </a:r>
            <a:r>
              <a:rPr lang="bg-BG" sz="1550" dirty="0" smtClean="0">
                <a:solidFill>
                  <a:srgbClr val="FF0000"/>
                </a:solidFill>
              </a:rPr>
              <a:t>показват</a:t>
            </a:r>
            <a:r>
              <a:rPr lang="bg-BG" sz="1550" dirty="0" smtClean="0"/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sz="1550" dirty="0" smtClean="0"/>
              <a:t> </a:t>
            </a:r>
            <a:r>
              <a:rPr lang="bg-BG" sz="1550" dirty="0"/>
              <a:t>44% в </a:t>
            </a:r>
            <a:r>
              <a:rPr lang="bg-BG" sz="1550" dirty="0" smtClean="0"/>
              <a:t>предприятията </a:t>
            </a:r>
            <a:r>
              <a:rPr lang="bg-BG" sz="1550" b="1" dirty="0"/>
              <a:t>няма конкретно разработени фирмени политики срещу СТРМ</a:t>
            </a:r>
            <a:r>
              <a:rPr lang="bg-BG" sz="1550" dirty="0"/>
              <a:t>. Според тях, конкретни мерки намират отражение във фирмените политика за </a:t>
            </a:r>
            <a:r>
              <a:rPr lang="bg-BG" sz="1550" b="1" dirty="0"/>
              <a:t>защита от дискриминация</a:t>
            </a:r>
            <a:r>
              <a:rPr lang="bg-BG" sz="1550" dirty="0"/>
              <a:t>, вкл. по пол (26%), също в </a:t>
            </a:r>
            <a:r>
              <a:rPr lang="bg-BG" sz="1550" b="1" dirty="0"/>
              <a:t>Правилника за вътрешен ред и дисциплина</a:t>
            </a:r>
            <a:r>
              <a:rPr lang="bg-BG" sz="1550" dirty="0"/>
              <a:t> (28%), и в Етичния кодекс на поведение и </a:t>
            </a:r>
            <a:r>
              <a:rPr lang="bg-BG" sz="1550" b="1" dirty="0"/>
              <a:t>вътрешни процедури </a:t>
            </a:r>
            <a:r>
              <a:rPr lang="bg-BG" sz="1550" dirty="0"/>
              <a:t>срещу злоупотреби и насилие (26%). </a:t>
            </a:r>
            <a:endParaRPr lang="en-US" sz="1550" dirty="0"/>
          </a:p>
          <a:p>
            <a:pPr marL="285750" indent="-285750">
              <a:buFont typeface="Arial" pitchFamily="34" charset="0"/>
              <a:buChar char="•"/>
            </a:pPr>
            <a:r>
              <a:rPr lang="bg-BG" sz="1550" dirty="0"/>
              <a:t>42% </a:t>
            </a:r>
            <a:r>
              <a:rPr lang="bg-BG" sz="1550" dirty="0" smtClean="0"/>
              <a:t>- няма </a:t>
            </a:r>
            <a:r>
              <a:rPr lang="bg-BG" sz="1550" dirty="0"/>
              <a:t>специални процедури за докладване. </a:t>
            </a:r>
            <a:endParaRPr lang="bg-BG" sz="155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bg-BG" sz="1550" dirty="0" smtClean="0"/>
              <a:t> 40% - разработването </a:t>
            </a:r>
            <a:r>
              <a:rPr lang="bg-BG" sz="1550" dirty="0"/>
              <a:t>на система за докладване при упражняване на СТРМ е в рамките на </a:t>
            </a:r>
            <a:r>
              <a:rPr lang="bg-BG" sz="1550" b="1" dirty="0"/>
              <a:t>общата процедура за докладване на нарушенията на вътрешния ред и дисциплина</a:t>
            </a:r>
            <a:r>
              <a:rPr lang="bg-BG" sz="155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sz="1550" dirty="0" smtClean="0"/>
              <a:t> </a:t>
            </a:r>
            <a:r>
              <a:rPr lang="bg-BG" sz="1550" dirty="0"/>
              <a:t>10% споделят, че има поставена </a:t>
            </a:r>
            <a:r>
              <a:rPr lang="bg-BG" sz="1550" dirty="0">
                <a:solidFill>
                  <a:srgbClr val="FF0000"/>
                </a:solidFill>
              </a:rPr>
              <a:t>кутия за анонимни сигнали</a:t>
            </a:r>
            <a:r>
              <a:rPr lang="bg-BG" sz="1550" dirty="0"/>
              <a:t>, която се отваря за определен период от време. За повече от половината от мениджърския екип  не се </a:t>
            </a:r>
            <a:r>
              <a:rPr lang="bg-BG" sz="1200" dirty="0"/>
              <a:t>води </a:t>
            </a:r>
            <a:r>
              <a:rPr lang="bg-BG" sz="1200" dirty="0">
                <a:solidFill>
                  <a:srgbClr val="FF0000"/>
                </a:solidFill>
              </a:rPr>
              <a:t>отчетност на случаите на СТРМ (56</a:t>
            </a:r>
            <a:r>
              <a:rPr lang="bg-BG" sz="1200" dirty="0" smtClean="0">
                <a:solidFill>
                  <a:srgbClr val="FF0000"/>
                </a:solidFill>
              </a:rPr>
              <a:t>%),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sz="1200" dirty="0" smtClean="0">
                <a:solidFill>
                  <a:srgbClr val="FF0000"/>
                </a:solidFill>
              </a:rPr>
              <a:t> </a:t>
            </a:r>
            <a:r>
              <a:rPr lang="bg-BG" sz="1200" dirty="0"/>
              <a:t>едва за 22% има изградена вътрешно-фирмена система за докладване.</a:t>
            </a: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9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75445" y="172123"/>
            <a:ext cx="9997962" cy="677732"/>
          </a:xfrm>
        </p:spPr>
        <p:txBody>
          <a:bodyPr/>
          <a:lstStyle/>
          <a:p>
            <a:pPr algn="ctr"/>
            <a:r>
              <a:rPr lang="bg-BG" dirty="0"/>
              <a:t>ОБЩИ </a:t>
            </a:r>
            <a:r>
              <a:rPr lang="bg-BG" dirty="0" smtClean="0"/>
              <a:t>ИЗВОДИ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92884" y="763793"/>
            <a:ext cx="5496169" cy="5510883"/>
          </a:xfrm>
        </p:spPr>
        <p:txBody>
          <a:bodyPr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bg-BG" sz="1400" dirty="0" smtClean="0"/>
              <a:t>Явлението </a:t>
            </a:r>
            <a:r>
              <a:rPr lang="bg-BG" sz="1400" dirty="0"/>
              <a:t>СТРМ в България е  факт, но е непризнато, като  форма на насилие на работното място. </a:t>
            </a:r>
            <a:endParaRPr lang="bg-BG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400" dirty="0" smtClean="0"/>
              <a:t>Проблеми </a:t>
            </a:r>
            <a:r>
              <a:rPr lang="bg-BG" sz="1400" dirty="0"/>
              <a:t>със СТРМ има, но трайни, превърнали се във </a:t>
            </a:r>
            <a:r>
              <a:rPr lang="bg-BG" sz="1400" dirty="0" smtClean="0"/>
              <a:t>корпоративна </a:t>
            </a:r>
            <a:r>
              <a:rPr lang="bg-BG" sz="1400" dirty="0"/>
              <a:t>политики решения обаче няма. Не се възприема за актуален проблем, не се коментира, не се повишава осведомеността за по-лесното разпознаване на признаците и съответните органи за защита и подкрепа на жертвите. </a:t>
            </a:r>
            <a:r>
              <a:rPr lang="bg-BG" sz="1400" b="1" dirty="0"/>
              <a:t>Все още няма създадена обща среда на нетърпимост към явлението и отричане на всичките форми на поведение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400" dirty="0"/>
              <a:t>Последиците от СТ на работното място </a:t>
            </a:r>
            <a:r>
              <a:rPr lang="bg-BG" sz="1400" dirty="0" smtClean="0"/>
              <a:t> </a:t>
            </a:r>
            <a:r>
              <a:rPr lang="bg-BG" sz="1400" dirty="0"/>
              <a:t>са проблем,  не само за самите жертви, но и за обществото като цяло, защото отрицателните ефекти се проявяват в различни насоки и действието им е не само </a:t>
            </a:r>
            <a:r>
              <a:rPr lang="bg-BG" sz="1400" b="1" dirty="0"/>
              <a:t>непосредствено, но и дълготрайно</a:t>
            </a:r>
            <a:r>
              <a:rPr lang="bg-BG" sz="1400" dirty="0"/>
              <a:t>. </a:t>
            </a:r>
            <a:endParaRPr lang="bg-BG" sz="1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200" dirty="0" smtClean="0"/>
              <a:t>на </a:t>
            </a:r>
            <a:r>
              <a:rPr lang="bg-BG" sz="1200" dirty="0"/>
              <a:t>влошени отношение</a:t>
            </a:r>
            <a:r>
              <a:rPr lang="bg-BG" sz="1200" dirty="0" smtClean="0"/>
              <a:t>, лоша работна среда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200" dirty="0" smtClean="0"/>
              <a:t>Временна нетрудоспособност,  </a:t>
            </a:r>
            <a:r>
              <a:rPr lang="bg-BG" sz="1200" dirty="0"/>
              <a:t>с цел да се предпази лицето от ефекта на отражението на това проявление. </a:t>
            </a:r>
            <a:endParaRPr lang="bg-BG" sz="12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200" dirty="0"/>
              <a:t>понижаване на производителността на труда,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200" dirty="0" smtClean="0"/>
              <a:t>Това </a:t>
            </a:r>
            <a:r>
              <a:rPr lang="bg-BG" sz="1200" dirty="0"/>
              <a:t>явление води до влошени отношения и се отразя негативно на работната среда и съответно негативен ефект за бизнеса, и за икономиката като цяло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12771" y="849856"/>
            <a:ext cx="4539727" cy="4930834"/>
          </a:xfrm>
        </p:spPr>
        <p:txBody>
          <a:bodyPr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bg-BG" dirty="0"/>
              <a:t>В българското законодателство съществуват различни </a:t>
            </a:r>
            <a:r>
              <a:rPr lang="bg-BG" dirty="0" err="1"/>
              <a:t>закрилни</a:t>
            </a:r>
            <a:r>
              <a:rPr lang="bg-BG" dirty="0"/>
              <a:t> норми насочени към предпазване от тормоз и </a:t>
            </a:r>
            <a:r>
              <a:rPr lang="bg-BG" dirty="0" smtClean="0"/>
              <a:t>насилие. </a:t>
            </a:r>
            <a:r>
              <a:rPr lang="bg-BG" dirty="0"/>
              <a:t>Но няма систематизирана правна уредба, която да е насочена само и единствено с предотвратяване на  различните форми на насилие и сексуален тормоз в сферата на труда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dirty="0"/>
              <a:t>Нямаме информация за </a:t>
            </a:r>
            <a:r>
              <a:rPr lang="bg-BG" b="1" dirty="0"/>
              <a:t>водена статистика и отчетност </a:t>
            </a:r>
            <a:r>
              <a:rPr lang="bg-BG" dirty="0"/>
              <a:t>по въпроса със сексуалния тормоз. </a:t>
            </a:r>
            <a:endParaRPr lang="bg-BG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dirty="0" smtClean="0"/>
              <a:t>Случаите </a:t>
            </a:r>
            <a:r>
              <a:rPr lang="bg-BG" dirty="0"/>
              <a:t>със сексуален тормоз са деликатни, затова и жалбите в Комисията за защита от дискриминация с подобни оплаквания не са много през годините. </a:t>
            </a:r>
            <a:r>
              <a:rPr lang="bg-BG" dirty="0">
                <a:solidFill>
                  <a:srgbClr val="FF0000"/>
                </a:solidFill>
              </a:rPr>
              <a:t>Образуваните преписки в КЗД по оплаквания за сексуален тормоз в рамките на 15 години са едва 35 броя</a:t>
            </a:r>
          </a:p>
          <a:p>
            <a:endParaRPr lang="bg-B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25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75445" y="924911"/>
            <a:ext cx="4761489" cy="441434"/>
          </a:xfrm>
        </p:spPr>
        <p:txBody>
          <a:bodyPr/>
          <a:lstStyle/>
          <a:p>
            <a:r>
              <a:rPr lang="bg-BG" dirty="0"/>
              <a:t>Изводи: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75444" y="1460938"/>
            <a:ext cx="4761489" cy="4435365"/>
          </a:xfrm>
        </p:spPr>
        <p:txBody>
          <a:bodyPr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bg-BG" dirty="0"/>
              <a:t>Недокладването на случаи на СТРМ се дължи до голяма степен  на </a:t>
            </a:r>
            <a:r>
              <a:rPr lang="bg-BG" b="1" dirty="0"/>
              <a:t>неосъзнаване на явлението</a:t>
            </a:r>
            <a:r>
              <a:rPr lang="bg-BG" dirty="0"/>
              <a:t> и на факта, че такива действия представляват нарушаване на човешките и трудовите им права</a:t>
            </a:r>
            <a:r>
              <a:rPr lang="bg-BG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dirty="0" smtClean="0"/>
              <a:t> </a:t>
            </a:r>
            <a:r>
              <a:rPr lang="bg-BG" dirty="0"/>
              <a:t>Не се осъзнава, че СТРМ е приоритетен проблем, чието решаване може да реши и други проблеми в обществото и на работното място. Освен това много жертви на насилие и тормоз не предприемат правни действия заради </a:t>
            </a:r>
            <a:r>
              <a:rPr lang="bg-BG" b="1" dirty="0"/>
              <a:t>слабите шансове за успех или поради опасност от </a:t>
            </a:r>
            <a:r>
              <a:rPr lang="bg-BG" b="1" dirty="0" smtClean="0"/>
              <a:t>репресия</a:t>
            </a:r>
            <a:endParaRPr lang="bg-BG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956257" y="1000461"/>
            <a:ext cx="4984270" cy="5064008"/>
          </a:xfrm>
        </p:spPr>
        <p:txBody>
          <a:bodyPr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bg-BG" dirty="0"/>
              <a:t>Сексуалният тормоз обикновено се върши от лице, което поради служебните си правомощия или старшинство има в</a:t>
            </a:r>
            <a:r>
              <a:rPr lang="bg-BG" dirty="0">
                <a:solidFill>
                  <a:srgbClr val="FF0000"/>
                </a:solidFill>
              </a:rPr>
              <a:t>ъзможнос</a:t>
            </a:r>
            <a:r>
              <a:rPr lang="bg-BG" dirty="0"/>
              <a:t>т </a:t>
            </a:r>
            <a:r>
              <a:rPr lang="bg-BG" dirty="0">
                <a:solidFill>
                  <a:srgbClr val="FF0000"/>
                </a:solidFill>
              </a:rPr>
              <a:t>едностранно да влияе на аспекти от служебното положение, служебното израстване или работната среда на тормозения,</a:t>
            </a:r>
            <a:r>
              <a:rPr lang="bg-BG" dirty="0"/>
              <a:t> но той може да бъде и  друг служител в служебен контакт с пострадалия. </a:t>
            </a:r>
            <a:endParaRPr lang="bg-BG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dirty="0" smtClean="0"/>
              <a:t>Лицата подложените </a:t>
            </a:r>
            <a:r>
              <a:rPr lang="bg-BG" dirty="0"/>
              <a:t>на сексуален тормоз </a:t>
            </a:r>
            <a:r>
              <a:rPr lang="bg-BG" dirty="0" smtClean="0"/>
              <a:t>изпадат </a:t>
            </a:r>
            <a:r>
              <a:rPr lang="bg-BG" dirty="0"/>
              <a:t>в депресия, идват със страх на работа, ползват болнични, работят несъсредоточено, допускат грешки. Всичко това е следствие от </a:t>
            </a:r>
            <a:r>
              <a:rPr lang="bg-BG" b="1" dirty="0"/>
              <a:t>създадената смущаваща, унизителна или обидна обстановка</a:t>
            </a:r>
            <a:r>
              <a:rPr lang="bg-BG" dirty="0"/>
              <a:t>. Възстановяването след подобна интервенция на работното място може да включи продължителен период на рехабилитация. Всичко това неминуемо се отразява както в </a:t>
            </a:r>
            <a:r>
              <a:rPr lang="bg-BG" dirty="0" err="1"/>
              <a:t>микро-</a:t>
            </a:r>
            <a:r>
              <a:rPr lang="bg-BG" dirty="0"/>
              <a:t>, така и в </a:t>
            </a:r>
            <a:r>
              <a:rPr lang="bg-BG" dirty="0" err="1"/>
              <a:t>макропорядък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7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903642" y="1912883"/>
            <a:ext cx="9690786" cy="3836600"/>
          </a:xfrm>
        </p:spPr>
        <p:txBody>
          <a:bodyPr/>
          <a:lstStyle/>
          <a:p>
            <a:pPr lvl="0" algn="just"/>
            <a:r>
              <a:rPr lang="bg-BG" sz="1600" dirty="0"/>
              <a:t>Обществено осъзнаване и загриженост за СТРМ, нулева толерантност -синдикалните, професионалните и съсловните организации </a:t>
            </a:r>
            <a:r>
              <a:rPr lang="en-US" sz="1600" dirty="0"/>
              <a:t>- </a:t>
            </a:r>
            <a:r>
              <a:rPr lang="bg-BG" sz="1600" dirty="0"/>
              <a:t>да се привлече вниманието на обществото и да се създаде разбиране и признаване за съществуването на проблема СТРМ,</a:t>
            </a:r>
          </a:p>
          <a:p>
            <a:pPr lvl="0"/>
            <a:r>
              <a:rPr lang="bg-BG" sz="1600" dirty="0"/>
              <a:t>В системата на образование да се включат </a:t>
            </a:r>
            <a:r>
              <a:rPr lang="bg-BG" sz="1600" b="1" dirty="0"/>
              <a:t>обучителни модули </a:t>
            </a:r>
            <a:r>
              <a:rPr lang="bg-BG" sz="1600" dirty="0"/>
              <a:t>за насърчаване </a:t>
            </a:r>
            <a:r>
              <a:rPr lang="bg-BG" sz="1600" dirty="0" err="1"/>
              <a:t>равнопоставеността</a:t>
            </a:r>
            <a:r>
              <a:rPr lang="bg-BG" sz="1600" dirty="0"/>
              <a:t> на половете и осъждането на всякакви форми на насилие и тормоз на работното място. Промяна на културните и ценностните стереотипи по отношение на насилието, взаимоотношенията между жените и мъжете,  йерархията и равенството;</a:t>
            </a:r>
            <a:endParaRPr lang="en-US" sz="1600" dirty="0"/>
          </a:p>
          <a:p>
            <a:pPr lvl="0"/>
            <a:r>
              <a:rPr lang="bg-BG" sz="1600" dirty="0" smtClean="0"/>
              <a:t> Систематизирана правна уредба, която да е насочена само и единствено с предотвратяване на  различните форми на насилие и сексуален тормоз в сферата на труда. </a:t>
            </a:r>
            <a:endParaRPr lang="en-US" sz="1600" dirty="0" smtClean="0"/>
          </a:p>
          <a:p>
            <a:pPr lvl="0"/>
            <a:r>
              <a:rPr lang="bg-BG" sz="1600" dirty="0" smtClean="0"/>
              <a:t>Събиране и прецизиране на статистически данни, за да бъдат идентифицирани икономическите дейности, в които се регистрира насилие и СТРМ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269401" y="920450"/>
            <a:ext cx="6433073" cy="357985"/>
          </a:xfrm>
        </p:spPr>
        <p:txBody>
          <a:bodyPr/>
          <a:lstStyle/>
          <a:p>
            <a:r>
              <a:rPr lang="bg-BG" dirty="0"/>
              <a:t>ПРЕПОРЪКИ:  БЪДЕЩИ ДЕЙСТВИЯ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95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57599" y="484095"/>
            <a:ext cx="5776857" cy="430305"/>
          </a:xfrm>
        </p:spPr>
        <p:txBody>
          <a:bodyPr/>
          <a:lstStyle/>
          <a:p>
            <a:r>
              <a:rPr lang="bg-BG" dirty="0"/>
              <a:t>ПРЕПОРЪКИ:  БЪДЕЩИ ДЕЙСТВИЯ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33948" y="914400"/>
            <a:ext cx="9659872" cy="5943599"/>
          </a:xfrm>
        </p:spPr>
        <p:txBody>
          <a:bodyPr/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bg-BG" dirty="0"/>
              <a:t>Системен държавен контрол и </a:t>
            </a:r>
            <a:r>
              <a:rPr lang="bg-BG" dirty="0" smtClean="0"/>
              <a:t>отчетност. </a:t>
            </a:r>
            <a:r>
              <a:rPr lang="bg-BG" dirty="0"/>
              <a:t>Гарантиране, че извършителите биват подлагани на наказателно преследване и </a:t>
            </a:r>
            <a:r>
              <a:rPr lang="bg-BG" dirty="0" smtClean="0"/>
              <a:t>че жертвите, </a:t>
            </a:r>
            <a:r>
              <a:rPr lang="bg-BG" dirty="0"/>
              <a:t>които са преживели акт на насилие, получават подходяща подкрепа и признаване от съдебната система, за да бъде прекъснат порочният кръг на мълчание </a:t>
            </a:r>
            <a:r>
              <a:rPr lang="bg-BG" dirty="0" smtClean="0"/>
              <a:t>.</a:t>
            </a:r>
            <a:endParaRPr lang="en-US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bg-BG" dirty="0" smtClean="0"/>
              <a:t>Насърчаване на по-бързото </a:t>
            </a:r>
            <a:r>
              <a:rPr lang="bg-BG" dirty="0" smtClean="0">
                <a:solidFill>
                  <a:srgbClr val="FF0000"/>
                </a:solidFill>
              </a:rPr>
              <a:t>Ратифициране К190 </a:t>
            </a:r>
            <a:r>
              <a:rPr lang="bg-BG" dirty="0" smtClean="0"/>
              <a:t>и разработване </a:t>
            </a:r>
            <a:r>
              <a:rPr lang="bg-BG" dirty="0"/>
              <a:t>на стратегии </a:t>
            </a:r>
            <a:r>
              <a:rPr lang="bg-BG" dirty="0" smtClean="0"/>
              <a:t>съгласувани със  </a:t>
            </a:r>
            <a:r>
              <a:rPr lang="bg-BG" dirty="0"/>
              <a:t>синдикатите и професионално-съсловните организации </a:t>
            </a:r>
            <a:r>
              <a:rPr lang="bg-BG" dirty="0" smtClean="0"/>
              <a:t>за </a:t>
            </a:r>
            <a:r>
              <a:rPr lang="bg-BG" dirty="0"/>
              <a:t>превенция на СТРМ;</a:t>
            </a:r>
            <a:endParaRPr lang="en-US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dirty="0"/>
              <a:t>Подписване на </a:t>
            </a:r>
            <a:r>
              <a:rPr lang="bg-BG" dirty="0">
                <a:solidFill>
                  <a:srgbClr val="FF0000"/>
                </a:solidFill>
              </a:rPr>
              <a:t>национално споразумение </a:t>
            </a:r>
            <a:r>
              <a:rPr lang="bg-BG" dirty="0"/>
              <a:t>за защита от насилието и тормоза на работната място между социалните партньори, следвайки европейското рамково споразумение за борба с насилието и тормоза на работното място. </a:t>
            </a:r>
            <a:endParaRPr lang="bg-B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bg-BG" dirty="0" smtClean="0"/>
              <a:t>Включване </a:t>
            </a:r>
            <a:r>
              <a:rPr lang="bg-BG" dirty="0"/>
              <a:t>на текстове за превенция от сексуалния тормоз в </a:t>
            </a:r>
            <a:r>
              <a:rPr lang="bg-BG" dirty="0">
                <a:solidFill>
                  <a:srgbClr val="FF0000"/>
                </a:solidFill>
              </a:rPr>
              <a:t>КТД на секторно и фирмено ниво</a:t>
            </a:r>
            <a:r>
              <a:rPr lang="bg-BG" dirty="0"/>
              <a:t>, по подобие на сектори, </a:t>
            </a:r>
            <a:r>
              <a:rPr lang="bg-BG" dirty="0">
                <a:solidFill>
                  <a:schemeClr val="tx1"/>
                </a:solidFill>
              </a:rPr>
              <a:t>като транспорт, здравеопазване, </a:t>
            </a:r>
            <a:r>
              <a:rPr lang="bg-BG" dirty="0" smtClean="0">
                <a:solidFill>
                  <a:schemeClr val="tx1"/>
                </a:solidFill>
              </a:rPr>
              <a:t>образование </a:t>
            </a:r>
            <a:r>
              <a:rPr lang="bg-BG" dirty="0" smtClean="0">
                <a:solidFill>
                  <a:srgbClr val="FF0000"/>
                </a:solidFill>
              </a:rPr>
              <a:t>-  </a:t>
            </a:r>
            <a:r>
              <a:rPr lang="bg-BG" dirty="0"/>
              <a:t>има текстове които се свеждат до елиминиране на насилието и стреса на работното място, и  в тях намират място и проблемите свързани със сексуалния </a:t>
            </a:r>
            <a:r>
              <a:rPr lang="bg-BG" dirty="0" smtClean="0"/>
              <a:t>тормоз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dirty="0">
                <a:solidFill>
                  <a:srgbClr val="FF0000"/>
                </a:solidFill>
              </a:rPr>
              <a:t>Насърчаване на инициативи, включително кампании за повишаване на осведомеността на работодатели и работници и техните организации</a:t>
            </a:r>
            <a:r>
              <a:rPr lang="bg-BG" dirty="0"/>
              <a:t>, както и на съответните органи с оглед предоставяне на ресурси, обучение или други инструменти за насилие и тормоз на работното място, по-специално по отношение на насилието и тормоза, основани на пола</a:t>
            </a:r>
            <a:endParaRPr lang="bg-BG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41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C45DCA8-AFDC-427E-B2D4-337B7E1728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118" y="2217222"/>
            <a:ext cx="5609372" cy="1356295"/>
          </a:xfrm>
        </p:spPr>
        <p:txBody>
          <a:bodyPr/>
          <a:lstStyle/>
          <a:p>
            <a:r>
              <a:rPr lang="bg-BG" dirty="0" smtClean="0"/>
              <a:t>Благодаря за вниманието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46426AE-12DA-4F18-8396-ABBA953D3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0428" y="956441"/>
            <a:ext cx="3886506" cy="399393"/>
          </a:xfrm>
        </p:spPr>
        <p:txBody>
          <a:bodyPr/>
          <a:lstStyle/>
          <a:p>
            <a:r>
              <a:rPr lang="bg-BG" dirty="0"/>
              <a:t>Цел и замисъл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86EDB0-B864-4B06-A8C9-9383EDCFE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627" y="1555532"/>
            <a:ext cx="10279117" cy="3983420"/>
          </a:xfrm>
        </p:spPr>
        <p:txBody>
          <a:bodyPr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bg-BG" sz="1800" dirty="0">
                <a:latin typeface="Arial" pitchFamily="34" charset="0"/>
              </a:rPr>
              <a:t>Целта е да идентифицира възгледите, нагласите и оценките на различните заинтересовани страни, работници и мениджъри за проявите </a:t>
            </a:r>
            <a:r>
              <a:rPr lang="bg-BG" sz="1800" dirty="0" smtClean="0">
                <a:latin typeface="Arial" pitchFamily="34" charset="0"/>
              </a:rPr>
              <a:t>на всички форми на </a:t>
            </a:r>
            <a:r>
              <a:rPr lang="bg-BG" sz="1800" dirty="0">
                <a:latin typeface="Arial" pitchFamily="34" charset="0"/>
              </a:rPr>
              <a:t>насилие и СТРМ и начините за превенция и борба с </a:t>
            </a:r>
            <a:r>
              <a:rPr lang="bg-BG" sz="1800" dirty="0" smtClean="0">
                <a:latin typeface="Arial" pitchFamily="34" charset="0"/>
              </a:rPr>
              <a:t>явлението</a:t>
            </a:r>
            <a:endParaRPr lang="en-US" sz="1800" dirty="0" smtClean="0">
              <a:latin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800" dirty="0" smtClean="0"/>
              <a:t>Целта </a:t>
            </a:r>
            <a:r>
              <a:rPr lang="bg-BG" sz="1800" dirty="0"/>
              <a:t>е да се ускорят работодателските интереси в решаването на тези проблеми чрез провеждане на собствени фирмени политики, като част от тяхната корпоративна социална </a:t>
            </a:r>
            <a:r>
              <a:rPr lang="bg-BG" sz="1800" dirty="0" smtClean="0"/>
              <a:t>отговорност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bg-BG" sz="1800" dirty="0"/>
              <a:t>Изводи, заключения, препоръки  </a:t>
            </a:r>
            <a:r>
              <a:rPr lang="bg-BG" sz="1800" dirty="0">
                <a:latin typeface="Arial" pitchFamily="34" charset="0"/>
              </a:rPr>
              <a:t>за политики за ограничаване на насилието и </a:t>
            </a:r>
            <a:r>
              <a:rPr lang="bg-BG" sz="1800" dirty="0"/>
              <a:t>засилване на  социалния диалог в посока мерки и превенция за </a:t>
            </a:r>
            <a:r>
              <a:rPr lang="bg-BG" sz="1800" dirty="0" smtClean="0"/>
              <a:t>недопускане на СТРМ  </a:t>
            </a:r>
            <a:endParaRPr lang="bg-BG" sz="1800" dirty="0">
              <a:latin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36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46426AE-12DA-4F18-8396-ABBA953D3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6041" y="956441"/>
            <a:ext cx="3770893" cy="399393"/>
          </a:xfrm>
        </p:spPr>
        <p:txBody>
          <a:bodyPr/>
          <a:lstStyle/>
          <a:p>
            <a:r>
              <a:rPr lang="bg-BG" b="1" dirty="0"/>
              <a:t>МЕТОДОЛОГИЯ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86EDB0-B864-4B06-A8C9-9383EDCFE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8690" y="1555532"/>
            <a:ext cx="4277710" cy="4288220"/>
          </a:xfrm>
        </p:spPr>
        <p:txBody>
          <a:bodyPr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bg-BG" dirty="0">
                <a:latin typeface="Arial" pitchFamily="34" charset="0"/>
              </a:rPr>
              <a:t>Използвани са главно два методически подхода, които позволяват да бъде обхванато явлението </a:t>
            </a:r>
            <a:r>
              <a:rPr lang="bg-BG" dirty="0" smtClean="0">
                <a:latin typeface="Arial" pitchFamily="34" charset="0"/>
              </a:rPr>
              <a:t>СТРМ.</a:t>
            </a:r>
            <a:endParaRPr lang="en-US" dirty="0">
              <a:latin typeface="Arial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bg-BG" b="1" dirty="0">
                <a:latin typeface="Arial" pitchFamily="34" charset="0"/>
              </a:rPr>
              <a:t>Качествена част на изследването - </a:t>
            </a:r>
            <a:r>
              <a:rPr lang="bg-BG" dirty="0">
                <a:latin typeface="Arial" pitchFamily="34" charset="0"/>
              </a:rPr>
              <a:t>4 дълбочинни интервюта, включващи  представители на ръководни позиции от: държавна администрация, национално представителни работодателски и синдикални организации, неправителствен сектор.</a:t>
            </a:r>
            <a:endParaRPr lang="en-US" dirty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4990B1-EA43-49DC-B7D4-FD0EC955A2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6257" y="1555531"/>
            <a:ext cx="5668184" cy="4288221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bg-BG" b="1" dirty="0">
                <a:latin typeface="Arial" pitchFamily="34" charset="0"/>
              </a:rPr>
              <a:t>Количествена част на изследването - </a:t>
            </a:r>
            <a:r>
              <a:rPr lang="bg-BG" dirty="0">
                <a:latin typeface="Arial" pitchFamily="34" charset="0"/>
              </a:rPr>
              <a:t>две целеви групи </a:t>
            </a:r>
          </a:p>
          <a:p>
            <a:pPr marL="457200" lvl="1" indent="0">
              <a:buNone/>
            </a:pPr>
            <a:r>
              <a:rPr lang="bg-BG" sz="1600" dirty="0">
                <a:latin typeface="Arial" pitchFamily="34" charset="0"/>
              </a:rPr>
              <a:t>1). Работодатели/ръководители и </a:t>
            </a:r>
          </a:p>
          <a:p>
            <a:pPr marL="457200" lvl="1" indent="0">
              <a:buNone/>
            </a:pPr>
            <a:r>
              <a:rPr lang="bg-BG" sz="1600" dirty="0" smtClean="0">
                <a:latin typeface="Arial" pitchFamily="34" charset="0"/>
              </a:rPr>
              <a:t> 2</a:t>
            </a:r>
            <a:r>
              <a:rPr lang="bg-BG" sz="1600" dirty="0">
                <a:latin typeface="Arial" pitchFamily="34" charset="0"/>
              </a:rPr>
              <a:t>). Наети лица – работници и служители.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bg-BG" dirty="0">
                <a:latin typeface="Arial" pitchFamily="34" charset="0"/>
              </a:rPr>
              <a:t>Изследването се провежда </a:t>
            </a:r>
            <a:r>
              <a:rPr lang="bg-BG" dirty="0" err="1">
                <a:latin typeface="Arial" pitchFamily="34" charset="0"/>
              </a:rPr>
              <a:t>он-лайн</a:t>
            </a:r>
            <a:r>
              <a:rPr lang="bg-BG" dirty="0">
                <a:latin typeface="Arial" pitchFamily="34" charset="0"/>
              </a:rPr>
              <a:t> на случаен принцип</a:t>
            </a:r>
            <a:r>
              <a:rPr lang="bg-BG" dirty="0" smtClean="0">
                <a:latin typeface="Arial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b="1" dirty="0" smtClean="0">
                <a:solidFill>
                  <a:srgbClr val="FF0000"/>
                </a:solidFill>
                <a:latin typeface="Arial" pitchFamily="34" charset="0"/>
              </a:rPr>
              <a:t>176 изследваните </a:t>
            </a:r>
            <a:r>
              <a:rPr lang="bg-BG" b="1" dirty="0">
                <a:solidFill>
                  <a:srgbClr val="FF0000"/>
                </a:solidFill>
                <a:latin typeface="Arial" pitchFamily="34" charset="0"/>
              </a:rPr>
              <a:t>лица </a:t>
            </a:r>
            <a:endParaRPr lang="bg-BG" dirty="0">
              <a:solidFill>
                <a:srgbClr val="FF0000"/>
              </a:solidFill>
              <a:latin typeface="Arial" pitchFamily="34" charset="0"/>
            </a:endParaRPr>
          </a:p>
          <a:p>
            <a:pPr marL="971550" lvl="1" indent="-285750">
              <a:buFont typeface="Arial" pitchFamily="34" charset="0"/>
              <a:buChar char="•"/>
            </a:pPr>
            <a:r>
              <a:rPr lang="bg-BG" sz="1600" dirty="0" smtClean="0">
                <a:latin typeface="Arial" pitchFamily="34" charset="0"/>
              </a:rPr>
              <a:t>126 </a:t>
            </a:r>
            <a:r>
              <a:rPr lang="bg-BG" sz="1600" dirty="0">
                <a:latin typeface="Arial" pitchFamily="34" charset="0"/>
              </a:rPr>
              <a:t>лица </a:t>
            </a:r>
            <a:r>
              <a:rPr lang="bg-BG" sz="1600" dirty="0" smtClean="0">
                <a:latin typeface="Arial" pitchFamily="34" charset="0"/>
              </a:rPr>
              <a:t>- </a:t>
            </a:r>
            <a:r>
              <a:rPr lang="bg-BG" sz="1600" dirty="0">
                <a:latin typeface="Arial" pitchFamily="34" charset="0"/>
              </a:rPr>
              <a:t>наети лица </a:t>
            </a:r>
            <a:endParaRPr lang="bg-BG" sz="1600" dirty="0" smtClean="0">
              <a:latin typeface="Arial" pitchFamily="34" charset="0"/>
            </a:endParaRPr>
          </a:p>
          <a:p>
            <a:pPr marL="971550" lvl="1" indent="-285750">
              <a:buFont typeface="Arial" pitchFamily="34" charset="0"/>
              <a:buChar char="•"/>
            </a:pPr>
            <a:r>
              <a:rPr lang="bg-BG" sz="1600" dirty="0" smtClean="0">
                <a:latin typeface="Arial" pitchFamily="34" charset="0"/>
              </a:rPr>
              <a:t> </a:t>
            </a:r>
            <a:r>
              <a:rPr lang="bg-BG" sz="1600" dirty="0">
                <a:latin typeface="Arial" pitchFamily="34" charset="0"/>
              </a:rPr>
              <a:t>50 лица </a:t>
            </a:r>
            <a:r>
              <a:rPr lang="bg-BG" sz="1600" dirty="0" smtClean="0">
                <a:latin typeface="Arial" pitchFamily="34" charset="0"/>
              </a:rPr>
              <a:t>- </a:t>
            </a:r>
            <a:r>
              <a:rPr lang="bg-BG" sz="1600" dirty="0">
                <a:latin typeface="Arial" pitchFamily="34" charset="0"/>
              </a:rPr>
              <a:t>работодатели/ръководители</a:t>
            </a:r>
            <a:endParaRPr lang="en-US" sz="1600" dirty="0">
              <a:latin typeface="Arial" pitchFamily="34" charset="0"/>
            </a:endParaRPr>
          </a:p>
          <a:p>
            <a:endParaRPr lang="bg-BG" dirty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8124" y="409535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879834" y="220717"/>
            <a:ext cx="8681546" cy="767255"/>
          </a:xfrm>
        </p:spPr>
        <p:txBody>
          <a:bodyPr/>
          <a:lstStyle/>
          <a:p>
            <a:r>
              <a:rPr lang="bg-BG" dirty="0"/>
              <a:t>Обществена значимост на ЯВЛЕНИЕТО НАСИЛИЕ И </a:t>
            </a:r>
            <a:r>
              <a:rPr lang="bg-BG" dirty="0" smtClean="0"/>
              <a:t> </a:t>
            </a:r>
            <a:r>
              <a:rPr lang="bg-BG" dirty="0"/>
              <a:t>сексуален тормоз на работното място (СТРМ)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46672" y="893380"/>
            <a:ext cx="4390261" cy="5192110"/>
          </a:xfrm>
        </p:spPr>
        <p:txBody>
          <a:bodyPr/>
          <a:lstStyle/>
          <a:p>
            <a:r>
              <a:rPr lang="bg-BG" dirty="0" smtClean="0"/>
              <a:t>Сексуалният </a:t>
            </a:r>
            <a:r>
              <a:rPr lang="bg-BG" dirty="0"/>
              <a:t>тормоз е едно от често срещаните, макар и непризнати, форми на насилие на работното </a:t>
            </a:r>
            <a:r>
              <a:rPr lang="bg-BG" dirty="0" smtClean="0"/>
              <a:t>място и нарушаване на човешките права. </a:t>
            </a:r>
            <a:endParaRPr lang="bg-BG" dirty="0"/>
          </a:p>
          <a:p>
            <a:r>
              <a:rPr lang="bg-BG" dirty="0" smtClean="0"/>
              <a:t>Значимостта </a:t>
            </a:r>
            <a:r>
              <a:rPr lang="bg-BG" dirty="0"/>
              <a:t>на проблема </a:t>
            </a:r>
            <a:r>
              <a:rPr lang="bg-BG" dirty="0" smtClean="0"/>
              <a:t>за насилие и сексуален тормоз на работното място не </a:t>
            </a:r>
            <a:r>
              <a:rPr lang="bg-BG" dirty="0"/>
              <a:t>се възприема за актуален, не се коментира и осъзнава от обществото. </a:t>
            </a:r>
          </a:p>
          <a:p>
            <a:r>
              <a:rPr lang="bg-BG" dirty="0" smtClean="0"/>
              <a:t>От </a:t>
            </a:r>
            <a:r>
              <a:rPr lang="bg-BG" dirty="0"/>
              <a:t>всички изброени форми на насилие на работното място </a:t>
            </a:r>
            <a:endParaRPr lang="bg-B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bg-BG" dirty="0" smtClean="0"/>
              <a:t>52%  </a:t>
            </a:r>
            <a:r>
              <a:rPr lang="bg-BG" dirty="0" err="1" smtClean="0"/>
              <a:t>ранжират</a:t>
            </a:r>
            <a:r>
              <a:rPr lang="bg-BG" dirty="0" smtClean="0"/>
              <a:t> </a:t>
            </a:r>
            <a:r>
              <a:rPr lang="bg-BG" dirty="0"/>
              <a:t>на първо място </a:t>
            </a:r>
            <a:r>
              <a:rPr lang="bg-BG" b="1" dirty="0" smtClean="0"/>
              <a:t>психическото </a:t>
            </a:r>
            <a:r>
              <a:rPr lang="bg-BG" b="1" dirty="0"/>
              <a:t>насилие</a:t>
            </a:r>
            <a:r>
              <a:rPr lang="bg-BG" dirty="0"/>
              <a:t> (</a:t>
            </a:r>
            <a:r>
              <a:rPr lang="bg-BG" dirty="0" err="1"/>
              <a:t>словестен</a:t>
            </a:r>
            <a:r>
              <a:rPr lang="bg-BG" dirty="0"/>
              <a:t> тормоз, обиждане, злоупотреби),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dirty="0" smtClean="0"/>
              <a:t>24%  </a:t>
            </a:r>
            <a:r>
              <a:rPr lang="bg-BG" dirty="0"/>
              <a:t>физическото насилие </a:t>
            </a:r>
            <a:r>
              <a:rPr lang="bg-BG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b="1" dirty="0" smtClean="0"/>
              <a:t>12</a:t>
            </a:r>
            <a:r>
              <a:rPr lang="bg-BG" b="1" dirty="0"/>
              <a:t>% поставят сексуалния тормоз на първо място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6934" y="893381"/>
            <a:ext cx="6224446" cy="5281508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bg-BG" dirty="0"/>
              <a:t>Това означава, че в голяма степен значението на явлението сексуален тормоз </a:t>
            </a:r>
            <a:r>
              <a:rPr lang="bg-BG" b="1" dirty="0"/>
              <a:t>се подценява </a:t>
            </a:r>
            <a:r>
              <a:rPr lang="bg-BG" dirty="0"/>
              <a:t>и се вкарва в контекста на ежедневните трудности, с които се сблъскват работещите. </a:t>
            </a:r>
            <a:endParaRPr lang="bg-B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bg-BG" dirty="0" smtClean="0">
                <a:solidFill>
                  <a:schemeClr val="tx1"/>
                </a:solidFill>
              </a:rPr>
              <a:t>Израз </a:t>
            </a:r>
            <a:r>
              <a:rPr lang="bg-BG" dirty="0">
                <a:solidFill>
                  <a:schemeClr val="tx1"/>
                </a:solidFill>
              </a:rPr>
              <a:t>на културните аспекти, социално-икономическите условия в обществото и дълбоко вкоренените стереотипи на поведение, основани на народопсихологията за социалните роли на жените и мъжете в обществото </a:t>
            </a:r>
            <a:r>
              <a:rPr lang="bg-BG" b="1" dirty="0" smtClean="0">
                <a:solidFill>
                  <a:schemeClr val="tx1"/>
                </a:solidFill>
              </a:rPr>
              <a:t>Елемент </a:t>
            </a:r>
            <a:r>
              <a:rPr lang="bg-BG" b="1" dirty="0">
                <a:solidFill>
                  <a:schemeClr val="tx1"/>
                </a:solidFill>
              </a:rPr>
              <a:t>на националната култура е на жертвата да се вменява вина, че тя е отговорна за случилото се, тя се </a:t>
            </a:r>
            <a:r>
              <a:rPr lang="bg-BG" b="1" dirty="0" err="1">
                <a:solidFill>
                  <a:schemeClr val="tx1"/>
                </a:solidFill>
              </a:rPr>
              <a:t>виктимизира</a:t>
            </a:r>
            <a:r>
              <a:rPr lang="bg-BG" b="1" dirty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bg-BG" dirty="0" smtClean="0"/>
              <a:t>Мениджъри, работниците </a:t>
            </a:r>
            <a:r>
              <a:rPr lang="bg-BG" dirty="0"/>
              <a:t>и служителите твърде рядко се замислят за същността на явлението, с което се сблъскват ежедневно, считайки, че това е нормален елемент от бита и живота. </a:t>
            </a:r>
            <a:endParaRPr lang="bg-B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bg-BG" dirty="0" smtClean="0"/>
              <a:t>Липсват </a:t>
            </a:r>
            <a:r>
              <a:rPr lang="bg-BG" dirty="0"/>
              <a:t>необходимото познание за явлението СТРМ, за неговите последици върху трудовия процес. Липсва информираност за задълженията на работодателя да осигурява превенция от СТРМ и да осигурява  работната среда, при които работника/служителя да се чувства сигурен и защитен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8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75445" y="893380"/>
            <a:ext cx="9766734" cy="651642"/>
          </a:xfrm>
        </p:spPr>
        <p:txBody>
          <a:bodyPr/>
          <a:lstStyle/>
          <a:p>
            <a:r>
              <a:rPr lang="bg-BG" dirty="0" smtClean="0"/>
              <a:t>Според </a:t>
            </a:r>
            <a:r>
              <a:rPr lang="bg-BG" dirty="0"/>
              <a:t>вас кои от следните форми на насилие на работното място се оценяват като важни? (%)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040363"/>
              </p:ext>
            </p:extLst>
          </p:nvPr>
        </p:nvGraphicFramePr>
        <p:xfrm>
          <a:off x="575445" y="1965434"/>
          <a:ext cx="10143312" cy="395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42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537882" y="1141800"/>
            <a:ext cx="4863563" cy="5090833"/>
          </a:xfrm>
        </p:spPr>
        <p:txBody>
          <a:bodyPr/>
          <a:lstStyle/>
          <a:p>
            <a:pPr defTabSz="904433"/>
            <a:r>
              <a:rPr lang="bg-BG" sz="1600" dirty="0"/>
              <a:t>За около 2/3 от изследваните лица отделните елементите от определението сексуален тормоз в по-голяма или по-малка степен намират отражение на работното </a:t>
            </a:r>
            <a:r>
              <a:rPr lang="bg-BG" sz="1600" dirty="0" smtClean="0"/>
              <a:t>място  </a:t>
            </a:r>
            <a:endParaRPr lang="en-US" sz="1600" dirty="0"/>
          </a:p>
          <a:p>
            <a:r>
              <a:rPr lang="bg-BG" sz="1600" dirty="0">
                <a:solidFill>
                  <a:schemeClr val="tx1"/>
                </a:solidFill>
              </a:rPr>
              <a:t>За около 1/3 от </a:t>
            </a:r>
            <a:r>
              <a:rPr lang="bg-BG" sz="1600" dirty="0" err="1">
                <a:solidFill>
                  <a:schemeClr val="tx1"/>
                </a:solidFill>
              </a:rPr>
              <a:t>респондентите</a:t>
            </a:r>
            <a:r>
              <a:rPr lang="bg-BG" sz="1600" dirty="0">
                <a:solidFill>
                  <a:schemeClr val="tx1"/>
                </a:solidFill>
              </a:rPr>
              <a:t>,  нито една от изброените форми не се практикуват на работното място. За да се определи дали едно поведение е сексуален тормоз, трябва да се има в предвид характерът на поведението, как се приема то (желано или нежелано) и какъв е резултатът от него. </a:t>
            </a:r>
          </a:p>
          <a:p>
            <a:r>
              <a:rPr lang="bg-BG" sz="1600" dirty="0">
                <a:solidFill>
                  <a:schemeClr val="tx1"/>
                </a:solidFill>
              </a:rPr>
              <a:t>Сексуален тормоз може да има дори когато лицето, което досажда, няма намерение да обиди и за него е просто шега, безобиден флирт или ласкателство. </a:t>
            </a:r>
            <a:endParaRPr lang="bg-BG" sz="1600" dirty="0" smtClean="0">
              <a:solidFill>
                <a:schemeClr val="tx1"/>
              </a:solidFill>
            </a:endParaRPr>
          </a:p>
          <a:p>
            <a:r>
              <a:rPr lang="bg-BG" sz="1600" dirty="0" smtClean="0">
                <a:solidFill>
                  <a:schemeClr val="tx1"/>
                </a:solidFill>
              </a:rPr>
              <a:t>от </a:t>
            </a:r>
            <a:r>
              <a:rPr lang="bg-BG" sz="1600" dirty="0">
                <a:solidFill>
                  <a:schemeClr val="tx1"/>
                </a:solidFill>
              </a:rPr>
              <a:t>юридическа гл.т., </a:t>
            </a:r>
            <a:r>
              <a:rPr lang="bg-BG" sz="1600" b="1" dirty="0">
                <a:solidFill>
                  <a:schemeClr val="tx1"/>
                </a:solidFill>
              </a:rPr>
              <a:t>нежеланото поведени</a:t>
            </a:r>
            <a:r>
              <a:rPr lang="bg-BG" sz="1600" dirty="0">
                <a:solidFill>
                  <a:schemeClr val="tx1"/>
                </a:solidFill>
              </a:rPr>
              <a:t>е трябва да причинява някаква вреда, за да бъде квалифицирано като сексуален тормоз, което при липсата на правна регламентация не дава много възможности за реакция.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75141" y="783816"/>
            <a:ext cx="4761489" cy="357985"/>
          </a:xfrm>
        </p:spPr>
        <p:txBody>
          <a:bodyPr/>
          <a:lstStyle/>
          <a:p>
            <a:r>
              <a:rPr lang="bg-BG" dirty="0"/>
              <a:t>Форми на СТРМ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316467137"/>
              </p:ext>
            </p:extLst>
          </p:nvPr>
        </p:nvGraphicFramePr>
        <p:xfrm>
          <a:off x="4897821" y="252248"/>
          <a:ext cx="7177114" cy="5980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67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bg-BG" b="1" dirty="0" smtClean="0"/>
              <a:t>ФАКТОРИ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9553" y="2061444"/>
            <a:ext cx="4207381" cy="3677203"/>
          </a:xfrm>
        </p:spPr>
        <p:txBody>
          <a:bodyPr/>
          <a:lstStyle/>
          <a:p>
            <a:r>
              <a:rPr lang="bg-BG" b="1" dirty="0" smtClean="0"/>
              <a:t>факторите</a:t>
            </a:r>
            <a:r>
              <a:rPr lang="bg-BG" dirty="0" smtClean="0"/>
              <a:t>, които предизвикват сексуален тормоз се коренят в широк социален, организационен и културен контекст. </a:t>
            </a:r>
            <a:endParaRPr lang="en-US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bg-BG" dirty="0" smtClean="0"/>
              <a:t>Фактори, свързани с личността и поведението на колегите – </a:t>
            </a:r>
            <a:r>
              <a:rPr lang="bg-BG" b="1" dirty="0" smtClean="0"/>
              <a:t>личностни фактори. 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bg-BG" dirty="0" smtClean="0"/>
              <a:t>Фактори, свързани със социално-психологическата атмосфера, стила на управление и организацията и условията на труд– </a:t>
            </a:r>
            <a:r>
              <a:rPr lang="bg-BG" b="1" dirty="0" smtClean="0"/>
              <a:t>организационни фактори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236677980"/>
              </p:ext>
            </p:extLst>
          </p:nvPr>
        </p:nvGraphicFramePr>
        <p:xfrm>
          <a:off x="5336934" y="294290"/>
          <a:ext cx="6655369" cy="580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48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5445" y="882869"/>
            <a:ext cx="9503976" cy="973635"/>
          </a:xfrm>
        </p:spPr>
        <p:txBody>
          <a:bodyPr/>
          <a:lstStyle/>
          <a:p>
            <a:pPr algn="just"/>
            <a:r>
              <a:rPr lang="bg-BG" b="1" dirty="0" smtClean="0"/>
              <a:t> </a:t>
            </a:r>
            <a:r>
              <a:rPr lang="bg-BG" b="1" dirty="0"/>
              <a:t>Мислите ли, че са предприети достатъчни мерки за предотвратяване и реагиране на сексуален тормоз във вашата </a:t>
            </a:r>
            <a:r>
              <a:rPr lang="bg-BG" b="1" dirty="0" smtClean="0"/>
              <a:t>ОРГАНИЗАЦИЯ/предприятие</a:t>
            </a:r>
            <a:r>
              <a:rPr lang="bg-BG" b="1" dirty="0"/>
              <a:t>?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221456603"/>
              </p:ext>
            </p:extLst>
          </p:nvPr>
        </p:nvGraphicFramePr>
        <p:xfrm>
          <a:off x="574675" y="2038350"/>
          <a:ext cx="9347200" cy="371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06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592592" y="419548"/>
            <a:ext cx="9402183" cy="305666"/>
          </a:xfrm>
        </p:spPr>
        <p:txBody>
          <a:bodyPr/>
          <a:lstStyle/>
          <a:p>
            <a:r>
              <a:rPr lang="bg-BG" dirty="0"/>
              <a:t>Последиците от СТ на работното </a:t>
            </a:r>
            <a:r>
              <a:rPr lang="bg-BG" dirty="0" smtClean="0"/>
              <a:t>място</a:t>
            </a:r>
            <a:endParaRPr lang="en-US" sz="1400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950430558"/>
              </p:ext>
            </p:extLst>
          </p:nvPr>
        </p:nvGraphicFramePr>
        <p:xfrm>
          <a:off x="602428" y="1043493"/>
          <a:ext cx="10199733" cy="4840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141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ccess Enterprise PP-template 2" id="{E7286CFE-0D0F-0947-B333-507D6791D727}" vid="{301829C8-4940-A947-A23B-F39A4FF2D70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Access Enterprise PP-template 2</Template>
  <TotalTime>3344</TotalTime>
  <Words>2132</Words>
  <Application>Microsoft Office PowerPoint</Application>
  <PresentationFormat>Custom</PresentationFormat>
  <Paragraphs>123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Enterprise</dc:title>
  <dc:creator>APR_Joana</dc:creator>
  <cp:lastModifiedBy>Violeta Ivanova</cp:lastModifiedBy>
  <cp:revision>304</cp:revision>
  <cp:lastPrinted>2022-06-06T16:54:20Z</cp:lastPrinted>
  <dcterms:created xsi:type="dcterms:W3CDTF">2019-04-05T09:40:46Z</dcterms:created>
  <dcterms:modified xsi:type="dcterms:W3CDTF">2022-06-06T17:41:16Z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954308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</Properties>
</file>